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Titillium Web SemiBold"/>
      <p:regular r:id="rId16"/>
      <p:bold r:id="rId17"/>
      <p:italic r:id="rId18"/>
      <p:boldItalic r:id="rId19"/>
    </p:embeddedFont>
    <p:embeddedFont>
      <p:font typeface="Play"/>
      <p:regular r:id="rId20"/>
      <p:bold r:id="rId21"/>
    </p:embeddedFont>
    <p:embeddedFont>
      <p:font typeface="Titillium Web"/>
      <p:regular r:id="rId22"/>
      <p:bold r:id="rId23"/>
      <p:italic r:id="rId24"/>
      <p:boldItalic r:id="rId25"/>
    </p:embeddedFont>
    <p:embeddedFont>
      <p:font typeface="Libre Baskerville"/>
      <p:regular r:id="rId26"/>
      <p:bold r:id="rId27"/>
      <p: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jaSrmu7JkFmTfGf0fCTCUiYcs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Play-bold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Baskerville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LibreBaskerville-italic.fntdata"/><Relationship Id="rId27" Type="http://schemas.openxmlformats.org/officeDocument/2006/relationships/font" Target="fonts/LibreBaskervill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TitilliumWebSemiBold-bold.fntdata"/><Relationship Id="rId16" Type="http://schemas.openxmlformats.org/officeDocument/2006/relationships/font" Target="fonts/TitilliumWebSemiBold-regular.fntdata"/><Relationship Id="rId19" Type="http://schemas.openxmlformats.org/officeDocument/2006/relationships/font" Target="fonts/TitilliumWebSemiBold-boldItalic.fntdata"/><Relationship Id="rId18" Type="http://schemas.openxmlformats.org/officeDocument/2006/relationships/font" Target="fonts/TitilliumWeb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02835906b_1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a02835906b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07bf55275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a07bf5527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07bf5527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a07bf552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02835906b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a02835906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02835906b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a02835906b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07bf55275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a07bf5527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02835906b_1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a02835906b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02835906b_1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a02835906b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02835906b_1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a02835906b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bianco, design&#10;&#10;Il contenuto generato dall&amp;#39;IA potrebbe non essere corretto."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" y="0"/>
            <a:ext cx="121910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7"/>
          <p:cNvSpPr txBox="1"/>
          <p:nvPr/>
        </p:nvSpPr>
        <p:spPr>
          <a:xfrm>
            <a:off x="6819951" y="6350100"/>
            <a:ext cx="5171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PNRR M1C1I1.4 | Progetto Bandiera PNC-A.1.3 Digitalizzazione della Pubblica Amministrazione della Provincia Autonoma di Trento CUP: C49G22001020001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schermata, orologio, Carattere&#10;&#10;Il contenuto generato dall&amp;#39;IA potrebbe non essere corretto." id="20" name="Google Shape;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7" y="6219995"/>
            <a:ext cx="6381750" cy="55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 1">
  <p:cSld name="TITLE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bianco, design&#10;&#10;Il contenuto generato dall&amp;#39;IA potrebbe non essere corretto." id="22" name="Google Shape;22;g3a02835906b_1_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" y="0"/>
            <a:ext cx="121910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a02835906b_1_47"/>
          <p:cNvSpPr txBox="1"/>
          <p:nvPr/>
        </p:nvSpPr>
        <p:spPr>
          <a:xfrm>
            <a:off x="6571451" y="6350175"/>
            <a:ext cx="5122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PNRR M1C1I1.4 | Progetto Bandiera PNC-A.1.3 Digitalizzazione della Pubblica Amministrazione della Provincia Autonoma di Trento CUP: C49G22001020001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3a02835906b_1_47"/>
          <p:cNvSpPr txBox="1"/>
          <p:nvPr/>
        </p:nvSpPr>
        <p:spPr>
          <a:xfrm>
            <a:off x="392185" y="765425"/>
            <a:ext cx="107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Immagine che contiene testo, schermata, orologio, Carattere&#10;&#10;Il contenuto generato dall&amp;#39;IA potrebbe non essere corretto." id="25" name="Google Shape;25;g3a02835906b_1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7" y="6219995"/>
            <a:ext cx="6381750" cy="55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7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3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-2630" y="1592251"/>
            <a:ext cx="12197990" cy="2967764"/>
          </a:xfrm>
          <a:prstGeom prst="rect">
            <a:avLst/>
          </a:prstGeom>
          <a:solidFill>
            <a:srgbClr val="2064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31922" y="1761700"/>
            <a:ext cx="8349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Il Progetto Bandiera e la trasformazione digitale della PA Trentina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clipart, illustrazione, Cartoni animati, cartone animato&#10;&#10;Il contenuto generato dall&amp;#39;IA potrebbe non essere corretto.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9576" y="1761698"/>
            <a:ext cx="3810744" cy="297083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43072" y="3860373"/>
            <a:ext cx="62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 novembre 2025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85822" y="5119555"/>
            <a:ext cx="62889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Cristiana Pretto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BFC1C8"/>
                </a:solidFill>
                <a:latin typeface="Open Sans"/>
                <a:ea typeface="Open Sans"/>
                <a:cs typeface="Open Sans"/>
                <a:sym typeface="Open Sans"/>
              </a:rPr>
              <a:t>Provincia autonoma di Trento</a:t>
            </a:r>
            <a:endParaRPr b="0" i="0" sz="1800" u="none" cap="none" strike="noStrike">
              <a:solidFill>
                <a:srgbClr val="BFC1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924320" y="6143774"/>
            <a:ext cx="6096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-IT" sz="1100" u="none" cap="none" strike="noStrik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PNRR M1C1I1.4 | Progetto Bandiera PNC-A.1.3 Digitalizzazione della Pubblica Amministrazione della Provincia Autonoma di Trento CUP: C49G22001020001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5578"/>
            <a:ext cx="12191999" cy="143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02835906b_1_124"/>
          <p:cNvSpPr txBox="1"/>
          <p:nvPr/>
        </p:nvSpPr>
        <p:spPr>
          <a:xfrm>
            <a:off x="520025" y="143850"/>
            <a:ext cx="11791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r>
              <a:rPr b="1" i="0" lang="it-IT" sz="21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nalisi e valorizzazione dell’esperienza degli utenti</a:t>
            </a:r>
            <a:endParaRPr b="1" i="0" sz="21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8" name="Google Shape;228;g3a02835906b_1_124"/>
          <p:cNvSpPr txBox="1"/>
          <p:nvPr/>
        </p:nvSpPr>
        <p:spPr>
          <a:xfrm>
            <a:off x="187650" y="839325"/>
            <a:ext cx="71235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✔️ </a:t>
            </a:r>
            <a:r>
              <a:rPr b="1" i="0" lang="it-IT" sz="17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Benefici</a:t>
            </a:r>
            <a:endParaRPr b="1" i="0" sz="1700" u="none" cap="none" strike="noStrike">
              <a:solidFill>
                <a:srgbClr val="2064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Comprensione dell’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esperienza reale degli utenti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anche in condizione di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disabilità visiva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Utilizzo dei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risultati dell’analisi per migliorare i sistemi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portale istituzionale, servizi digitali, assistente IA servizi</a:t>
            </a:r>
            <a:endParaRPr b="1" i="0" sz="1400" u="none" cap="none" strike="noStrike">
              <a:solidFill>
                <a:srgbClr val="1155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9" name="Google Shape;229;g3a02835906b_1_124"/>
          <p:cNvSpPr txBox="1"/>
          <p:nvPr/>
        </p:nvSpPr>
        <p:spPr>
          <a:xfrm>
            <a:off x="155400" y="2929425"/>
            <a:ext cx="71880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🔧</a:t>
            </a:r>
            <a:r>
              <a:rPr b="1" i="0" lang="it-IT" sz="14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it-IT" sz="17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Strumenti</a:t>
            </a:r>
            <a:endParaRPr b="1" i="0" sz="1700" u="none" cap="none" strike="noStrike">
              <a:solidFill>
                <a:srgbClr val="2064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Test con profili di utenti selezionati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sui servizi testati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Protocolli di ricerca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per ognuna delle 3 campagne di test</a:t>
            </a: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g3a02835906b_1_124"/>
          <p:cNvSpPr txBox="1"/>
          <p:nvPr/>
        </p:nvSpPr>
        <p:spPr>
          <a:xfrm>
            <a:off x="123150" y="4413600"/>
            <a:ext cx="7261200" cy="1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🎯</a:t>
            </a:r>
            <a:r>
              <a:rPr b="1" i="0" lang="it-IT" sz="14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it-IT" sz="17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Risultati</a:t>
            </a:r>
            <a:endParaRPr b="1" i="0" sz="1700" u="none" cap="none" strike="noStrike">
              <a:solidFill>
                <a:srgbClr val="2064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200 cittadini coinvolti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nei test, compresi utenti di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lingua straniera e con disabilità visiva (in collaborazione con Unione Ciechi)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 campagne di test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svolte in presenza e da remoto</a:t>
            </a: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1" name="Google Shape;231;g3a02835906b_1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7225" y="877875"/>
            <a:ext cx="4472675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schermata, Rettangolo, quadrato, design&#10;&#10;Il contenuto generato dall&amp;#39;IA potrebbe non essere corretto." id="232" name="Google Shape;232;g3a02835906b_1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402" y="272714"/>
            <a:ext cx="246494" cy="2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a07bf55275_1_18"/>
          <p:cNvSpPr txBox="1"/>
          <p:nvPr/>
        </p:nvSpPr>
        <p:spPr>
          <a:xfrm>
            <a:off x="676400" y="127975"/>
            <a:ext cx="11791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-IT" sz="25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Lezioni apprese </a:t>
            </a:r>
            <a:endParaRPr b="1" i="0" sz="24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8" name="Google Shape;238;g3a07bf55275_1_18"/>
          <p:cNvSpPr txBox="1"/>
          <p:nvPr/>
        </p:nvSpPr>
        <p:spPr>
          <a:xfrm>
            <a:off x="1541075" y="1194375"/>
            <a:ext cx="9109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-IT" sz="2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Standardizzazione e modellazione by doing</a:t>
            </a:r>
            <a:endParaRPr b="0" i="0" sz="2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239" name="Google Shape;239;g3a07bf55275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02" y="272714"/>
            <a:ext cx="246494" cy="2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a07bf55275_1_18" title="standar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625" y="1165725"/>
            <a:ext cx="672975" cy="6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a07bf55275_1_18" title="networking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638" y="2375038"/>
            <a:ext cx="672975" cy="6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a07bf55275_1_18" title="alignment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663" y="3458175"/>
            <a:ext cx="698400" cy="6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a07bf55275_1_18" title="iteration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7913" y="4681025"/>
            <a:ext cx="698400" cy="6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a07bf55275_1_18"/>
          <p:cNvSpPr txBox="1"/>
          <p:nvPr/>
        </p:nvSpPr>
        <p:spPr>
          <a:xfrm>
            <a:off x="1966850" y="3477900"/>
            <a:ext cx="92109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-IT" sz="2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Sinergia organizzativa per raggiungere risultati di sistema</a:t>
            </a:r>
            <a:endParaRPr b="0" i="0" sz="2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g3a07bf55275_1_18"/>
          <p:cNvSpPr txBox="1"/>
          <p:nvPr/>
        </p:nvSpPr>
        <p:spPr>
          <a:xfrm>
            <a:off x="1966850" y="4681025"/>
            <a:ext cx="9210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-IT" sz="2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Digitale come leva per revisione e automazione dei processi e generazione di reale miglioramento dei servizi</a:t>
            </a:r>
            <a:endParaRPr b="0" i="0" sz="2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g3a07bf55275_1_18"/>
          <p:cNvSpPr txBox="1"/>
          <p:nvPr/>
        </p:nvSpPr>
        <p:spPr>
          <a:xfrm>
            <a:off x="2017400" y="2336125"/>
            <a:ext cx="9489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-IT" sz="2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Sviluppo di una rete territoriale e di competenze diffuse per la transizione digitale </a:t>
            </a:r>
            <a:endParaRPr b="0" i="0" sz="2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bianco, design&#10;&#10;Il contenuto generato dall&amp;#39;IA potrebbe non essere corretto.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" y="0"/>
            <a:ext cx="121910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522776" y="6350175"/>
            <a:ext cx="5171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PNRR M1C1I1.4 | Progetto Bandiera PNC-A.1.3 Digitalizzazione della Pubblica Amministrazione della Provincia Autonoma di Trento CUP: C49G22001020001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48075" y="148650"/>
            <a:ext cx="117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Il Progetto Bandiera e la trasformazione digitale della PA Trentina </a:t>
            </a:r>
            <a:endParaRPr b="1" i="0" sz="24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066" y="795141"/>
            <a:ext cx="246494" cy="244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505743" y="686350"/>
            <a:ext cx="6378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2064AE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 quattro macro-ambiti di intervento</a:t>
            </a:r>
            <a:endParaRPr b="0" i="0" sz="9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b="10609" l="1155" r="891" t="3131"/>
          <a:stretch/>
        </p:blipFill>
        <p:spPr>
          <a:xfrm>
            <a:off x="557775" y="1193150"/>
            <a:ext cx="10681126" cy="497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chermata, orologio, Carattere&#10;&#10;Il contenuto generato dall&amp;#39;IA potrebbe non essere corretto.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017" y="6219995"/>
            <a:ext cx="6381750" cy="55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07bf55275_1_0"/>
          <p:cNvSpPr txBox="1"/>
          <p:nvPr/>
        </p:nvSpPr>
        <p:spPr>
          <a:xfrm>
            <a:off x="522650" y="81050"/>
            <a:ext cx="1178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Ambito intelligenza artificiale per la pubblica amministrazione (AIxPA)</a:t>
            </a:r>
            <a:endParaRPr b="1" i="0" sz="2200" u="none" cap="none" strike="noStrike">
              <a:solidFill>
                <a:srgbClr val="000000"/>
              </a:solidFill>
              <a:highlight>
                <a:srgbClr val="FFFF00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g3a07bf55275_1_0"/>
          <p:cNvSpPr txBox="1"/>
          <p:nvPr/>
        </p:nvSpPr>
        <p:spPr>
          <a:xfrm>
            <a:off x="1581650" y="2157650"/>
            <a:ext cx="966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Piattaforma per l’analisi di sistemi complessi e il decision making</a:t>
            </a:r>
            <a:endParaRPr b="1" i="0" sz="21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g3a07bf55275_1_0"/>
          <p:cNvSpPr txBox="1"/>
          <p:nvPr/>
        </p:nvSpPr>
        <p:spPr>
          <a:xfrm>
            <a:off x="1581650" y="3287975"/>
            <a:ext cx="568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AI toolbox - network territoriale </a:t>
            </a:r>
            <a:endParaRPr b="1" i="0" sz="21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g3a07bf55275_1_0"/>
          <p:cNvSpPr txBox="1"/>
          <p:nvPr/>
        </p:nvSpPr>
        <p:spPr>
          <a:xfrm>
            <a:off x="1581650" y="4285775"/>
            <a:ext cx="466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Etica e innovazione </a:t>
            </a:r>
            <a:endParaRPr b="1" i="0" sz="21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g3a07bf5527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450" y="3195943"/>
            <a:ext cx="5248724" cy="2927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a07bf55275_1_0"/>
          <p:cNvSpPr txBox="1"/>
          <p:nvPr/>
        </p:nvSpPr>
        <p:spPr>
          <a:xfrm>
            <a:off x="1666200" y="5283600"/>
            <a:ext cx="168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Policy </a:t>
            </a:r>
            <a:endParaRPr b="1" i="0" sz="21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3a07bf55275_1_0"/>
          <p:cNvSpPr txBox="1"/>
          <p:nvPr/>
        </p:nvSpPr>
        <p:spPr>
          <a:xfrm>
            <a:off x="1581650" y="1119350"/>
            <a:ext cx="992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Discovery: individuazione e dispiegamento dei casi d’uso</a:t>
            </a:r>
            <a:endParaRPr b="1" i="0" sz="21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116" name="Google Shape;116;g3a07bf55275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77" y="220589"/>
            <a:ext cx="246494" cy="2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a07bf55275_1_0" title="research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00" y="1047075"/>
            <a:ext cx="673138" cy="6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a07bf55275_1_0" title="analysis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825" y="2074200"/>
            <a:ext cx="691500" cy="6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a07bf55275_1_0" title="toolbo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825" y="3119675"/>
            <a:ext cx="691500" cy="6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a07bf55275_1_0" title="ethics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4159" y="4235650"/>
            <a:ext cx="594825" cy="59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a07bf55275_1_0" title="insurance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000" y="5254975"/>
            <a:ext cx="673149" cy="6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a07bf55275_1_0"/>
          <p:cNvSpPr/>
          <p:nvPr/>
        </p:nvSpPr>
        <p:spPr>
          <a:xfrm rot="-393213">
            <a:off x="2977860" y="5211582"/>
            <a:ext cx="2891393" cy="2965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02835906b_1_20"/>
          <p:cNvSpPr txBox="1"/>
          <p:nvPr/>
        </p:nvSpPr>
        <p:spPr>
          <a:xfrm>
            <a:off x="100025" y="702050"/>
            <a:ext cx="1184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-IT" sz="19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Obiettivo</a:t>
            </a:r>
            <a:r>
              <a:rPr b="1" i="0" lang="it-IT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0" i="0" lang="it-IT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realizzare servizi digitali innovativi per cittadini e imprese, garantendone accessibilità, usabilità e semplicità d'uso per gli utenti</a:t>
            </a:r>
            <a:endParaRPr b="0" i="0" sz="1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8" name="Google Shape;128;g3a02835906b_1_20"/>
          <p:cNvGrpSpPr/>
          <p:nvPr/>
        </p:nvGrpSpPr>
        <p:grpSpPr>
          <a:xfrm>
            <a:off x="83825" y="1681652"/>
            <a:ext cx="4404938" cy="1998366"/>
            <a:chOff x="-141482" y="1379897"/>
            <a:chExt cx="4461600" cy="2024277"/>
          </a:xfrm>
        </p:grpSpPr>
        <p:sp>
          <p:nvSpPr>
            <p:cNvPr id="129" name="Google Shape;129;g3a02835906b_1_20"/>
            <p:cNvSpPr txBox="1"/>
            <p:nvPr/>
          </p:nvSpPr>
          <p:spPr>
            <a:xfrm>
              <a:off x="-141482" y="2209274"/>
              <a:ext cx="4461600" cy="11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0250" lIns="90250" spcFirstLastPara="1" rIns="90250" wrap="square" tIns="9025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Azione 1</a:t>
              </a:r>
              <a:b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Evoluzione portale istituzionale e</a:t>
              </a:r>
              <a:b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catalogo dei servizi</a:t>
              </a:r>
              <a:endParaRPr b="1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30" name="Google Shape;130;g3a02835906b_1_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96541" y="1379897"/>
              <a:ext cx="879419" cy="8794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g3a02835906b_1_20"/>
          <p:cNvGrpSpPr/>
          <p:nvPr/>
        </p:nvGrpSpPr>
        <p:grpSpPr>
          <a:xfrm>
            <a:off x="3794904" y="1681649"/>
            <a:ext cx="4741075" cy="1760046"/>
            <a:chOff x="5077188" y="1287768"/>
            <a:chExt cx="4066800" cy="1509732"/>
          </a:xfrm>
        </p:grpSpPr>
        <p:sp>
          <p:nvSpPr>
            <p:cNvPr id="132" name="Google Shape;132;g3a02835906b_1_20"/>
            <p:cNvSpPr txBox="1"/>
            <p:nvPr/>
          </p:nvSpPr>
          <p:spPr>
            <a:xfrm>
              <a:off x="5077188" y="2061000"/>
              <a:ext cx="40668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575" lIns="106575" spcFirstLastPara="1" rIns="106575" wrap="square" tIns="106575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31"/>
                <a:buFont typeface="Arial"/>
                <a:buNone/>
              </a:pPr>
              <a:r>
                <a:rPr b="1" i="0" lang="it-IT" sz="1831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Azione 2</a:t>
              </a:r>
              <a:br>
                <a:rPr b="1" i="0" lang="it-IT" sz="1598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it-IT" sz="1798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Digitalizzazione dei servizi</a:t>
              </a:r>
              <a:endParaRPr b="1" i="0" sz="179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33" name="Google Shape;133;g3a02835906b_1_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61919" y="1287768"/>
              <a:ext cx="767348" cy="767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g3a02835906b_1_20"/>
          <p:cNvGrpSpPr/>
          <p:nvPr/>
        </p:nvGrpSpPr>
        <p:grpSpPr>
          <a:xfrm>
            <a:off x="0" y="3912175"/>
            <a:ext cx="4290741" cy="2120108"/>
            <a:chOff x="88136" y="2737582"/>
            <a:chExt cx="4258800" cy="2104326"/>
          </a:xfrm>
        </p:grpSpPr>
        <p:pic>
          <p:nvPicPr>
            <p:cNvPr id="135" name="Google Shape;135;g3a02835906b_1_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38186" y="2737582"/>
              <a:ext cx="910868" cy="910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g3a02835906b_1_20"/>
            <p:cNvSpPr txBox="1"/>
            <p:nvPr/>
          </p:nvSpPr>
          <p:spPr>
            <a:xfrm>
              <a:off x="88136" y="3667108"/>
              <a:ext cx="4258800" cy="11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100" lIns="92100" spcFirstLastPara="1" rIns="92100" wrap="square" tIns="921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Azione 3</a:t>
              </a:r>
              <a:b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Analisi e valorizzazione dell’</a:t>
              </a:r>
              <a:b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it-IT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esperienza degli utenti</a:t>
              </a:r>
              <a:endParaRPr b="1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7" name="Google Shape;137;g3a02835906b_1_20"/>
          <p:cNvSpPr txBox="1"/>
          <p:nvPr/>
        </p:nvSpPr>
        <p:spPr>
          <a:xfrm>
            <a:off x="4523100" y="5127979"/>
            <a:ext cx="31458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9825" lIns="89825" spcFirstLastPara="1" rIns="89825" wrap="square" tIns="8982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Azione 4</a:t>
            </a:r>
            <a:br>
              <a:rPr b="1" i="0" lang="it-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it-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Assistente IA servizi PaT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g3a02835906b_1_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4375" y="3912175"/>
            <a:ext cx="1111549" cy="11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a02835906b_1_20"/>
          <p:cNvSpPr txBox="1"/>
          <p:nvPr/>
        </p:nvSpPr>
        <p:spPr>
          <a:xfrm>
            <a:off x="512675" y="81050"/>
            <a:ext cx="1178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Ambito Cittadini e imprese digitali (CID)</a:t>
            </a:r>
            <a:endParaRPr b="1" i="0" sz="2200" u="none" cap="none" strike="noStrike">
              <a:solidFill>
                <a:srgbClr val="000000"/>
              </a:solidFill>
              <a:highlight>
                <a:srgbClr val="FFFF00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0" name="Google Shape;140;g3a02835906b_1_20"/>
          <p:cNvSpPr txBox="1"/>
          <p:nvPr/>
        </p:nvSpPr>
        <p:spPr>
          <a:xfrm>
            <a:off x="9678650" y="2947413"/>
            <a:ext cx="200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rgbClr val="2064AE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 collaborazione con</a:t>
            </a:r>
            <a:endParaRPr b="0" i="0" sz="1100" u="none" cap="none" strike="noStrike">
              <a:solidFill>
                <a:srgbClr val="0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g3a02835906b_1_20"/>
          <p:cNvPicPr preferRelativeResize="0"/>
          <p:nvPr/>
        </p:nvPicPr>
        <p:blipFill rotWithShape="1">
          <a:blip r:embed="rId7">
            <a:alphaModFix/>
          </a:blip>
          <a:srcRect b="24018" l="54074" r="33722" t="32175"/>
          <a:stretch/>
        </p:blipFill>
        <p:spPr>
          <a:xfrm>
            <a:off x="9211650" y="3466452"/>
            <a:ext cx="1238676" cy="52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a02835906b_1_20"/>
          <p:cNvPicPr preferRelativeResize="0"/>
          <p:nvPr/>
        </p:nvPicPr>
        <p:blipFill rotWithShape="1">
          <a:blip r:embed="rId7">
            <a:alphaModFix/>
          </a:blip>
          <a:srcRect b="24018" l="85660" r="2932" t="32175"/>
          <a:stretch/>
        </p:blipFill>
        <p:spPr>
          <a:xfrm>
            <a:off x="10662625" y="3412750"/>
            <a:ext cx="1320997" cy="5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a02835906b_1_20" title="opencitylabs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78450" y="4229100"/>
            <a:ext cx="1495424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a02835906b_1_20" title="Tangible_400x400.png"/>
          <p:cNvPicPr preferRelativeResize="0"/>
          <p:nvPr/>
        </p:nvPicPr>
        <p:blipFill rotWithShape="1">
          <a:blip r:embed="rId9">
            <a:alphaModFix/>
          </a:blip>
          <a:srcRect b="21301" l="0" r="0" t="30331"/>
          <a:stretch/>
        </p:blipFill>
        <p:spPr>
          <a:xfrm>
            <a:off x="10800225" y="4229075"/>
            <a:ext cx="1238686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a02835906b_1_20" title="Screenshot-2025-05-09-alle-13.14.13.png"/>
          <p:cNvPicPr preferRelativeResize="0"/>
          <p:nvPr/>
        </p:nvPicPr>
        <p:blipFill rotWithShape="1">
          <a:blip r:embed="rId10">
            <a:alphaModFix/>
          </a:blip>
          <a:srcRect b="41840" l="31112" r="29795" t="42455"/>
          <a:stretch/>
        </p:blipFill>
        <p:spPr>
          <a:xfrm>
            <a:off x="10066900" y="4901000"/>
            <a:ext cx="1432875" cy="323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schermata, Rettangolo, quadrato, design&#10;&#10;Il contenuto generato dall&amp;#39;IA potrebbe non essere corretto." id="146" name="Google Shape;146;g3a02835906b_1_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8577" y="220589"/>
            <a:ext cx="246494" cy="2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02835906b_1_53"/>
          <p:cNvSpPr txBox="1"/>
          <p:nvPr/>
        </p:nvSpPr>
        <p:spPr>
          <a:xfrm>
            <a:off x="565925" y="77275"/>
            <a:ext cx="1179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Ciclo di sviluppo del progetto</a:t>
            </a:r>
            <a:b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1" i="0" lang="it-IT" sz="18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L’analisi dell’esperienza utente per il miglioramento continuo</a:t>
            </a:r>
            <a:endParaRPr b="1" i="0" sz="1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2" name="Google Shape;152;g3a02835906b_1_53"/>
          <p:cNvSpPr/>
          <p:nvPr/>
        </p:nvSpPr>
        <p:spPr>
          <a:xfrm>
            <a:off x="2599375" y="2415475"/>
            <a:ext cx="8910300" cy="78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 cap="flat" cmpd="sng" w="10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5"/>
              <a:buFont typeface="Arial"/>
              <a:buNone/>
            </a:pPr>
            <a:r>
              <a:t/>
            </a:r>
            <a:endParaRPr b="0" i="0" sz="1555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" name="Google Shape;153;g3a02835906b_1_53"/>
          <p:cNvSpPr/>
          <p:nvPr/>
        </p:nvSpPr>
        <p:spPr>
          <a:xfrm>
            <a:off x="2599550" y="4180800"/>
            <a:ext cx="8995800" cy="78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10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5"/>
              <a:buFont typeface="Arial"/>
              <a:buNone/>
            </a:pPr>
            <a:r>
              <a:t/>
            </a:r>
            <a:endParaRPr b="0" i="0" sz="1555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" name="Google Shape;154;g3a02835906b_1_53"/>
          <p:cNvSpPr txBox="1"/>
          <p:nvPr/>
        </p:nvSpPr>
        <p:spPr>
          <a:xfrm>
            <a:off x="0" y="2381275"/>
            <a:ext cx="25686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400" lIns="104400" spcFirstLastPara="1" rIns="104400" wrap="square" tIns="104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27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Informazione</a:t>
            </a:r>
            <a:r>
              <a:rPr b="0" i="0" lang="it-IT" sz="1827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: portale istituzionale e catalogo servizi</a:t>
            </a:r>
            <a:endParaRPr b="0" i="0" sz="1827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g3a02835906b_1_53"/>
          <p:cNvSpPr txBox="1"/>
          <p:nvPr/>
        </p:nvSpPr>
        <p:spPr>
          <a:xfrm>
            <a:off x="130200" y="4438380"/>
            <a:ext cx="21273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200" lIns="100200" spcFirstLastPara="1" rIns="100200" wrap="square" tIns="10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Interazione: </a:t>
            </a:r>
            <a:br>
              <a:rPr b="1" i="0" lang="it-IT" sz="1800" u="none" cap="none" strike="noStrike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it-IT" sz="1800" u="none" cap="none" strike="noStrike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servizi digitali</a:t>
            </a:r>
            <a:endParaRPr b="0" i="0" sz="1800" u="none" cap="none" strike="noStrike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g3a02835906b_1_53"/>
          <p:cNvSpPr/>
          <p:nvPr/>
        </p:nvSpPr>
        <p:spPr>
          <a:xfrm>
            <a:off x="3640768" y="2074390"/>
            <a:ext cx="314400" cy="3141900"/>
          </a:xfrm>
          <a:prstGeom prst="flowChartAlternateProcess">
            <a:avLst/>
          </a:prstGeom>
          <a:solidFill>
            <a:srgbClr val="FFF2CC"/>
          </a:solidFill>
          <a:ln cap="flat" cmpd="sng" w="10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9"/>
              <a:buFont typeface="Arial"/>
              <a:buNone/>
            </a:pPr>
            <a:r>
              <a:t/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a02835906b_1_53"/>
          <p:cNvSpPr/>
          <p:nvPr/>
        </p:nvSpPr>
        <p:spPr>
          <a:xfrm>
            <a:off x="5982174" y="2074377"/>
            <a:ext cx="314400" cy="3141900"/>
          </a:xfrm>
          <a:prstGeom prst="flowChartAlternateProcess">
            <a:avLst/>
          </a:prstGeom>
          <a:solidFill>
            <a:srgbClr val="FFF2CC"/>
          </a:solidFill>
          <a:ln cap="flat" cmpd="sng" w="10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9"/>
              <a:buFont typeface="Arial"/>
              <a:buNone/>
            </a:pPr>
            <a:r>
              <a:t/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a02835906b_1_53"/>
          <p:cNvSpPr/>
          <p:nvPr/>
        </p:nvSpPr>
        <p:spPr>
          <a:xfrm>
            <a:off x="8422293" y="2074390"/>
            <a:ext cx="314400" cy="3141900"/>
          </a:xfrm>
          <a:prstGeom prst="flowChartAlternateProcess">
            <a:avLst/>
          </a:prstGeom>
          <a:solidFill>
            <a:srgbClr val="FFF2CC"/>
          </a:solidFill>
          <a:ln cap="flat" cmpd="sng" w="10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9"/>
              <a:buFont typeface="Arial"/>
              <a:buNone/>
            </a:pPr>
            <a:r>
              <a:t/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a02835906b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367" y="3279724"/>
            <a:ext cx="581028" cy="58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a02835906b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8836" y="3331570"/>
            <a:ext cx="581028" cy="58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a02835906b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8653" y="3331570"/>
            <a:ext cx="581028" cy="58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a02835906b_1_53"/>
          <p:cNvSpPr txBox="1"/>
          <p:nvPr/>
        </p:nvSpPr>
        <p:spPr>
          <a:xfrm>
            <a:off x="2779177" y="1428001"/>
            <a:ext cx="20376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9"/>
              <a:buFont typeface="Arial"/>
              <a:buNone/>
            </a:pPr>
            <a:r>
              <a:rPr b="1" i="0" lang="it-IT" sz="1569" u="none" cap="none" strike="noStrike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Prima campagna analisi UX </a:t>
            </a:r>
            <a:endParaRPr b="0" i="0" sz="1569" u="none" cap="none" strike="noStrike">
              <a:solidFill>
                <a:srgbClr val="BF9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9"/>
              <a:buFont typeface="Arial"/>
              <a:buNone/>
            </a:pPr>
            <a:r>
              <a:t/>
            </a:r>
            <a:endParaRPr b="0" i="0" sz="2939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a02835906b_1_53"/>
          <p:cNvSpPr txBox="1"/>
          <p:nvPr/>
        </p:nvSpPr>
        <p:spPr>
          <a:xfrm>
            <a:off x="5192325" y="1428025"/>
            <a:ext cx="21273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9"/>
              <a:buFont typeface="Arial"/>
              <a:buNone/>
            </a:pPr>
            <a:r>
              <a:rPr b="1" i="0" lang="it-IT" sz="1569" u="none" cap="none" strike="noStrike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Seconda campagna analisi UX</a:t>
            </a:r>
            <a:r>
              <a:rPr b="1" i="0" lang="it-IT" sz="1469" u="none" cap="none" strike="noStrike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69" u="none" cap="none" strike="noStrike">
              <a:solidFill>
                <a:srgbClr val="BF9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9"/>
              <a:buFont typeface="Arial"/>
              <a:buNone/>
            </a:pPr>
            <a:r>
              <a:t/>
            </a:r>
            <a:endParaRPr b="0" i="0" sz="2939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a02835906b_1_53"/>
          <p:cNvSpPr txBox="1"/>
          <p:nvPr/>
        </p:nvSpPr>
        <p:spPr>
          <a:xfrm>
            <a:off x="7605500" y="1428025"/>
            <a:ext cx="21273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9"/>
              <a:buFont typeface="Arial"/>
              <a:buNone/>
            </a:pPr>
            <a:r>
              <a:rPr b="1" i="0" lang="it-IT" sz="1569" u="none" cap="none" strike="noStrike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Terza campagna analisi UX </a:t>
            </a:r>
            <a:endParaRPr b="0" i="0" sz="1569" u="none" cap="none" strike="noStrike">
              <a:solidFill>
                <a:srgbClr val="BF9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9"/>
              <a:buFont typeface="Arial"/>
              <a:buNone/>
            </a:pPr>
            <a:r>
              <a:t/>
            </a:r>
            <a:endParaRPr b="0" i="0" sz="2939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a02835906b_1_53"/>
          <p:cNvSpPr txBox="1"/>
          <p:nvPr/>
        </p:nvSpPr>
        <p:spPr>
          <a:xfrm>
            <a:off x="3983400" y="2625775"/>
            <a:ext cx="20376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</a:pPr>
            <a:r>
              <a:rPr b="1" i="0" lang="it-IT" sz="1259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100% servizi a catalogo</a:t>
            </a:r>
            <a:endParaRPr b="1" i="0" sz="125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g3a02835906b_1_53"/>
          <p:cNvSpPr txBox="1"/>
          <p:nvPr/>
        </p:nvSpPr>
        <p:spPr>
          <a:xfrm>
            <a:off x="4479511" y="2173231"/>
            <a:ext cx="1023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Pts val="1889"/>
              <a:buFont typeface="Arial"/>
              <a:buNone/>
            </a:pPr>
            <a:r>
              <a:rPr b="1" i="0" lang="it-IT" sz="188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🎯</a:t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a02835906b_1_53"/>
          <p:cNvSpPr txBox="1"/>
          <p:nvPr/>
        </p:nvSpPr>
        <p:spPr>
          <a:xfrm>
            <a:off x="6419175" y="2625775"/>
            <a:ext cx="1950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</a:pPr>
            <a:r>
              <a:rPr b="1" i="0" lang="it-IT" sz="1259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Nuovo portale online</a:t>
            </a:r>
            <a:endParaRPr b="1" i="0" sz="125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g3a02835906b_1_53"/>
          <p:cNvSpPr txBox="1"/>
          <p:nvPr/>
        </p:nvSpPr>
        <p:spPr>
          <a:xfrm>
            <a:off x="6902306" y="2173218"/>
            <a:ext cx="1023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Pts val="1889"/>
              <a:buFont typeface="Arial"/>
              <a:buNone/>
            </a:pPr>
            <a:r>
              <a:rPr b="1" i="0" lang="it-IT" sz="188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🎯</a:t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3a02835906b_1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495" y="1636073"/>
            <a:ext cx="745281" cy="74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a02835906b_1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74" y="3807198"/>
            <a:ext cx="581025" cy="6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a02835906b_1_53"/>
          <p:cNvSpPr txBox="1"/>
          <p:nvPr/>
        </p:nvSpPr>
        <p:spPr>
          <a:xfrm>
            <a:off x="4039199" y="4353475"/>
            <a:ext cx="19818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</a:pPr>
            <a:r>
              <a:rPr b="1" i="0" lang="it-IT" sz="1259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25 servizi digitalizzati</a:t>
            </a:r>
            <a:endParaRPr b="1" i="0" sz="125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g3a02835906b_1_53"/>
          <p:cNvSpPr txBox="1"/>
          <p:nvPr/>
        </p:nvSpPr>
        <p:spPr>
          <a:xfrm>
            <a:off x="4432404" y="3953574"/>
            <a:ext cx="1023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Pts val="1889"/>
              <a:buFont typeface="Arial"/>
              <a:buNone/>
            </a:pPr>
            <a:r>
              <a:rPr b="1" i="0" lang="it-IT" sz="188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🎯</a:t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a02835906b_1_53"/>
          <p:cNvSpPr txBox="1"/>
          <p:nvPr/>
        </p:nvSpPr>
        <p:spPr>
          <a:xfrm>
            <a:off x="6367250" y="4353475"/>
            <a:ext cx="20376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rPr b="1" i="0" lang="it-IT" sz="1359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32 servizi digitalizzati</a:t>
            </a:r>
            <a:endParaRPr b="1" i="0" sz="135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3a02835906b_1_53"/>
          <p:cNvSpPr txBox="1"/>
          <p:nvPr/>
        </p:nvSpPr>
        <p:spPr>
          <a:xfrm>
            <a:off x="6847784" y="3912599"/>
            <a:ext cx="1023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Pts val="1889"/>
              <a:buFont typeface="Arial"/>
              <a:buNone/>
            </a:pPr>
            <a:r>
              <a:rPr b="1" i="0" lang="it-IT" sz="188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🎯</a:t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a02835906b_1_53"/>
          <p:cNvSpPr txBox="1"/>
          <p:nvPr/>
        </p:nvSpPr>
        <p:spPr>
          <a:xfrm>
            <a:off x="8859675" y="4353475"/>
            <a:ext cx="21570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rPr b="1" i="0" lang="it-IT" sz="1359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65 servizi digitalizzati</a:t>
            </a:r>
            <a:endParaRPr b="1" i="0" sz="135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g3a02835906b_1_53"/>
          <p:cNvSpPr txBox="1"/>
          <p:nvPr/>
        </p:nvSpPr>
        <p:spPr>
          <a:xfrm>
            <a:off x="9372190" y="3953574"/>
            <a:ext cx="1023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Pts val="1889"/>
              <a:buFont typeface="Arial"/>
              <a:buNone/>
            </a:pPr>
            <a:r>
              <a:rPr b="1" i="0" lang="it-IT" sz="188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🎯</a:t>
            </a:r>
            <a:endParaRPr b="0" i="0" sz="146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3a02835906b_1_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08005" y="1897261"/>
            <a:ext cx="660339" cy="66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a02835906b_1_53"/>
          <p:cNvSpPr txBox="1"/>
          <p:nvPr/>
        </p:nvSpPr>
        <p:spPr>
          <a:xfrm>
            <a:off x="8984475" y="2625775"/>
            <a:ext cx="1950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975" lIns="95975" spcFirstLastPara="1" rIns="95975" wrap="square" tIns="9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9"/>
              <a:buFont typeface="Arial"/>
              <a:buNone/>
            </a:pPr>
            <a:r>
              <a:rPr b="1" i="0" lang="it-IT" sz="1359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Assistente IA servizi</a:t>
            </a:r>
            <a:endParaRPr b="1" i="0" sz="135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179" name="Google Shape;179;g3a02835906b_1_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4177" y="355414"/>
            <a:ext cx="246494" cy="2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07bf55275_1_4"/>
          <p:cNvSpPr txBox="1"/>
          <p:nvPr/>
        </p:nvSpPr>
        <p:spPr>
          <a:xfrm>
            <a:off x="584975" y="133175"/>
            <a:ext cx="1179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 progetto trasversale (organizzazione e processi)</a:t>
            </a:r>
            <a:endParaRPr b="1" i="0" sz="19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5" name="Google Shape;185;g3a07bf55275_1_4"/>
          <p:cNvSpPr txBox="1"/>
          <p:nvPr/>
        </p:nvSpPr>
        <p:spPr>
          <a:xfrm>
            <a:off x="1791275" y="1240525"/>
            <a:ext cx="9582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Coinvolti </a:t>
            </a: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402 dipendenti di 183 strutture organizzative</a:t>
            </a: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formati e abilitati come </a:t>
            </a: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redattori web</a:t>
            </a: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del Portale istituzionale e del Catalogo servizi</a:t>
            </a:r>
            <a:endParaRPr b="1" i="0" sz="21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g3a07bf55275_1_4" title="web-design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77" y="1460352"/>
            <a:ext cx="860175" cy="8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a07bf55275_1_4" title="best-customer-experienc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975" y="3215602"/>
            <a:ext cx="860175" cy="8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a07bf55275_1_4"/>
          <p:cNvSpPr txBox="1"/>
          <p:nvPr/>
        </p:nvSpPr>
        <p:spPr>
          <a:xfrm>
            <a:off x="1922075" y="3181863"/>
            <a:ext cx="9117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Analizzata l’</a:t>
            </a: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esperienza utente sui servizi più utilizzati</a:t>
            </a: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dai cittadini: </a:t>
            </a: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Istruzione, </a:t>
            </a:r>
            <a:r>
              <a:rPr b="1" i="0" lang="it-IT" sz="23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Motorizzazione, Catasto, Turismo, Sport</a:t>
            </a:r>
            <a:endParaRPr b="1" i="0" sz="22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g3a07bf55275_1_4" title="process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050" y="4765025"/>
            <a:ext cx="860175" cy="8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a07bf55275_1_4"/>
          <p:cNvSpPr txBox="1"/>
          <p:nvPr/>
        </p:nvSpPr>
        <p:spPr>
          <a:xfrm>
            <a:off x="1941275" y="4679400"/>
            <a:ext cx="9079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Digitalizzati </a:t>
            </a:r>
            <a:r>
              <a:rPr b="1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65 servizi e processi (coinvolti tutti i Dipartimenti)</a:t>
            </a:r>
            <a:r>
              <a:rPr b="0" i="0" lang="it-IT" sz="2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contributi casa, patenti, SCIA spettacoli, spopolamento, ….</a:t>
            </a:r>
            <a:endParaRPr b="0" i="0" sz="22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191" name="Google Shape;191;g3a07bf55275_1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402" y="272714"/>
            <a:ext cx="246494" cy="2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02835906b_1_91"/>
          <p:cNvSpPr txBox="1"/>
          <p:nvPr/>
        </p:nvSpPr>
        <p:spPr>
          <a:xfrm>
            <a:off x="618450" y="133175"/>
            <a:ext cx="1179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1155C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r>
              <a:rPr b="1" i="0" lang="it-IT" sz="2200" u="none" cap="none" strike="noStrike">
                <a:solidFill>
                  <a:srgbClr val="1155C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voluzione del portale istituzionale e del catalogo dei servizi provinciale</a:t>
            </a:r>
            <a:endParaRPr b="1" i="0" sz="2200" u="none" cap="none" strike="noStrike">
              <a:solidFill>
                <a:srgbClr val="1155C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7" name="Google Shape;197;g3a02835906b_1_91"/>
          <p:cNvSpPr txBox="1"/>
          <p:nvPr/>
        </p:nvSpPr>
        <p:spPr>
          <a:xfrm>
            <a:off x="171425" y="815250"/>
            <a:ext cx="71865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✔️ </a:t>
            </a:r>
            <a:r>
              <a:rPr b="1" i="0" lang="it-IT" sz="17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Benefici</a:t>
            </a:r>
            <a:endParaRPr b="1" i="0" sz="17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●"/>
            </a:pP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 sito web a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catalogo (per Servizi, Progetti, Concorsi …)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Comunicazione inclusiva e uniforme sul territorio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contenuti in 5 lingue, navigazione accessibile (WCAG 2.1), design standard condiviso con Comuni trentini e APSS</a:t>
            </a:r>
            <a:r>
              <a:rPr b="0" i="0" lang="it-IT" sz="15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5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155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8" name="Google Shape;198;g3a02835906b_1_91"/>
          <p:cNvSpPr txBox="1"/>
          <p:nvPr/>
        </p:nvSpPr>
        <p:spPr>
          <a:xfrm>
            <a:off x="123150" y="2676925"/>
            <a:ext cx="73851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🔧 </a:t>
            </a:r>
            <a:r>
              <a:rPr b="1" i="0" lang="it-IT" sz="17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Strumenti</a:t>
            </a:r>
            <a:endParaRPr b="1" i="0" sz="17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Design system della PA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- componenti Designers Italia 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Dati strutturati ed esposti via API 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grazie a standard semantici e tecnici europei e nazionali (interoperabilità)</a:t>
            </a: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g3a02835906b_1_91"/>
          <p:cNvSpPr txBox="1"/>
          <p:nvPr/>
        </p:nvSpPr>
        <p:spPr>
          <a:xfrm>
            <a:off x="104525" y="4608625"/>
            <a:ext cx="73203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🎯 </a:t>
            </a:r>
            <a:r>
              <a:rPr b="1" i="0" lang="it-IT" sz="17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Risultati</a:t>
            </a:r>
            <a:endParaRPr b="1" i="0" sz="17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Nuovo portale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online con traduzione automatica in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 lingue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pubblicato a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riuso per altre Regioni-Province autonome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Catalogo servizi PAT completo</a:t>
            </a: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g3a02835906b_1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0575" y="974450"/>
            <a:ext cx="2291425" cy="5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a02835906b_1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8250" y="974450"/>
            <a:ext cx="2339400" cy="516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schermata, Rettangolo, quadrato, design&#10;&#10;Il contenuto generato dall&amp;#39;IA potrebbe non essere corretto." id="202" name="Google Shape;202;g3a02835906b_1_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402" y="272714"/>
            <a:ext cx="246494" cy="2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02835906b_1_106"/>
          <p:cNvSpPr txBox="1"/>
          <p:nvPr/>
        </p:nvSpPr>
        <p:spPr>
          <a:xfrm>
            <a:off x="638250" y="137500"/>
            <a:ext cx="7023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1155C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r>
              <a:rPr b="1" i="0" lang="it-IT" sz="2100" u="none" cap="none" strike="noStrike">
                <a:solidFill>
                  <a:srgbClr val="1155C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ssistente IA servizi provinciali</a:t>
            </a:r>
            <a:endParaRPr b="1" i="0" sz="2100" u="none" cap="none" strike="noStrike">
              <a:solidFill>
                <a:srgbClr val="1155C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1155C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8" name="Google Shape;208;g3a02835906b_1_106"/>
          <p:cNvSpPr txBox="1"/>
          <p:nvPr/>
        </p:nvSpPr>
        <p:spPr>
          <a:xfrm>
            <a:off x="171425" y="858075"/>
            <a:ext cx="76323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✔️ </a:t>
            </a:r>
            <a:r>
              <a:rPr b="1" i="0" lang="it-IT" sz="17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Benefici</a:t>
            </a:r>
            <a:endParaRPr b="1" i="0" sz="17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Comunicazione diretta, personalizzata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e chiara con l’utente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Fonte dati ufficiale e controllata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Catalogo dei servizi provinciale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Comunicazione inclusiva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5 lingue, conversazione accessibile (WCAG 2.1)</a:t>
            </a: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155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9" name="Google Shape;209;g3a02835906b_1_106"/>
          <p:cNvSpPr txBox="1"/>
          <p:nvPr/>
        </p:nvSpPr>
        <p:spPr>
          <a:xfrm>
            <a:off x="94025" y="2552100"/>
            <a:ext cx="77871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🔧 </a:t>
            </a:r>
            <a:r>
              <a:rPr b="1" i="0" lang="it-IT" sz="17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Strumenti</a:t>
            </a:r>
            <a:endParaRPr b="1" i="0" sz="17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Banca dati completa e strutturata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dei servizi pubblici provinciali, riusabile via API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Sistema di IA affinato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sulla semantica dei servizi provinciali (linguaggio utenti → linguaggio PA)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Indagine esplorativa con gli utenti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integrata nella progettazione (terza campagna UX)</a:t>
            </a:r>
            <a:br>
              <a:rPr b="1" i="0" lang="it-IT" sz="16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g3a02835906b_1_106"/>
          <p:cNvSpPr txBox="1"/>
          <p:nvPr/>
        </p:nvSpPr>
        <p:spPr>
          <a:xfrm>
            <a:off x="171425" y="5224950"/>
            <a:ext cx="73452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it-IT" sz="17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Risultati</a:t>
            </a:r>
            <a:endParaRPr b="1" i="0" sz="17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🎯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Chatbot sperimentale in fase di pubblicazione</a:t>
            </a:r>
            <a:endParaRPr b="1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211" name="Google Shape;211;g3a02835906b_1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02" y="272714"/>
            <a:ext cx="246494" cy="2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a02835906b_1_106" title="chatbot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100" y="272725"/>
            <a:ext cx="2671644" cy="594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02835906b_1_115"/>
          <p:cNvSpPr txBox="1"/>
          <p:nvPr/>
        </p:nvSpPr>
        <p:spPr>
          <a:xfrm>
            <a:off x="588650" y="124500"/>
            <a:ext cx="7190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</a:t>
            </a:r>
            <a:r>
              <a:rPr b="1" i="0" lang="it-IT" sz="2100" u="none" cap="none" strike="noStrike">
                <a:solidFill>
                  <a:srgbClr val="2064A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igitalizzazione dei servizi</a:t>
            </a:r>
            <a:endParaRPr b="1" i="0" sz="21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64A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8" name="Google Shape;218;g3a02835906b_1_115"/>
          <p:cNvSpPr txBox="1"/>
          <p:nvPr/>
        </p:nvSpPr>
        <p:spPr>
          <a:xfrm>
            <a:off x="54575" y="698225"/>
            <a:ext cx="85644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✔️ </a:t>
            </a:r>
            <a:r>
              <a:rPr b="1" i="0" lang="it-IT" sz="17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Benefici</a:t>
            </a:r>
            <a:endParaRPr b="1" i="0" sz="1700" u="none" cap="none" strike="noStrike">
              <a:solidFill>
                <a:srgbClr val="2064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Esperienza interamente digitale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 mobile-first: 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autenticazione, compilazione,  pagamenti, interazione continua (messaggistica)</a:t>
            </a:r>
            <a:endParaRPr b="0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Dati dell’utente precompilati e verificati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dalle banche dati disponibili (once only)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Revisione e standardizzazione dei processi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sottostanti ai servizi</a:t>
            </a:r>
            <a:endParaRPr b="1" i="0" sz="14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g3a02835906b_1_115"/>
          <p:cNvSpPr txBox="1"/>
          <p:nvPr/>
        </p:nvSpPr>
        <p:spPr>
          <a:xfrm>
            <a:off x="92675" y="2719925"/>
            <a:ext cx="84882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🔧 </a:t>
            </a:r>
            <a:r>
              <a:rPr b="1" i="0" lang="it-IT" sz="17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Strumenti</a:t>
            </a:r>
            <a:endParaRPr b="1" i="0" sz="1700" u="none" cap="none" strike="noStrike">
              <a:solidFill>
                <a:srgbClr val="2064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Banche dati e piattaforme abilitanti nazionali: SPID/CIE, PDND, INAD, PagoPA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Design system della PA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- componenti Designers Italia </a:t>
            </a:r>
            <a:endParaRPr b="1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g3a02835906b_1_115"/>
          <p:cNvSpPr txBox="1"/>
          <p:nvPr/>
        </p:nvSpPr>
        <p:spPr>
          <a:xfrm>
            <a:off x="123275" y="4372325"/>
            <a:ext cx="81300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🎯 </a:t>
            </a:r>
            <a:r>
              <a:rPr b="1" i="0" lang="it-IT" sz="1700" u="none" cap="none" strike="noStrike">
                <a:solidFill>
                  <a:srgbClr val="2064AE"/>
                </a:solidFill>
                <a:latin typeface="Open Sans"/>
                <a:ea typeface="Open Sans"/>
                <a:cs typeface="Open Sans"/>
                <a:sym typeface="Open Sans"/>
              </a:rPr>
              <a:t>Risultati</a:t>
            </a:r>
            <a:endParaRPr b="1" i="0" sz="1700" u="none" cap="none" strike="noStrike">
              <a:solidFill>
                <a:srgbClr val="2064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65 servizi - procedure digitalizzati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Area personale del cittadino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(monitoraggio pratiche e pagamenti) integrabile con sistemi esterni</a:t>
            </a:r>
            <a:endParaRPr b="1" i="0" sz="16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10 cruscotti di monitoraggio</a:t>
            </a:r>
            <a:r>
              <a:rPr b="0" i="0" lang="it-IT" sz="1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dei servizi digitali (istanze, risorse richieste)</a:t>
            </a:r>
            <a:endParaRPr b="0" i="0" sz="16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schermata, Rettangolo, quadrato, design&#10;&#10;Il contenuto generato dall&amp;#39;IA potrebbe non essere corretto." id="221" name="Google Shape;221;g3a02835906b_1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02" y="272714"/>
            <a:ext cx="246494" cy="2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a02835906b_1_115" title="servizi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2000" y="124500"/>
            <a:ext cx="2685224" cy="597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2012-07-30T23:18:30Z</dcterms:created>
  <dc:creator>Moira Osti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0x010100589BB5E8A9389D4E91DC5076C7F6AD92</vt:lpwstr>
  </property>
  <property fmtid="{D5CDD505-2E9C-101B-9397-08002B2CF9AE}" pid="3" name="MediaServiceImageTags">
    <vt:lpwstr/>
  </property>
</Properties>
</file>