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5" r:id="rId3"/>
    <p:sldId id="291" r:id="rId4"/>
    <p:sldId id="258" r:id="rId5"/>
    <p:sldId id="259" r:id="rId6"/>
    <p:sldId id="260" r:id="rId7"/>
    <p:sldId id="261" r:id="rId8"/>
    <p:sldId id="262" r:id="rId9"/>
    <p:sldId id="288" r:id="rId10"/>
    <p:sldId id="290" r:id="rId11"/>
    <p:sldId id="284" r:id="rId12"/>
    <p:sldId id="265" r:id="rId13"/>
    <p:sldId id="266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83" r:id="rId22"/>
    <p:sldId id="276" r:id="rId23"/>
    <p:sldId id="282" r:id="rId24"/>
    <p:sldId id="277" r:id="rId25"/>
    <p:sldId id="278" r:id="rId26"/>
    <p:sldId id="279" r:id="rId27"/>
    <p:sldId id="280" r:id="rId28"/>
    <p:sldId id="286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EBEBEB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6" autoAdjust="0"/>
    <p:restoredTop sz="94664"/>
  </p:normalViewPr>
  <p:slideViewPr>
    <p:cSldViewPr snapToGrid="0">
      <p:cViewPr varScale="1">
        <p:scale>
          <a:sx n="105" d="100"/>
          <a:sy n="105" d="100"/>
        </p:scale>
        <p:origin x="912" y="9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8967A-9971-4EF5-82CC-C2DF3DAAE0F8}" type="datetimeFigureOut">
              <a:rPr lang="it-IT" smtClean="0"/>
              <a:t>14/04/2026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3E902-6C6D-4BC7-AAC3-C1029D772F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93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3E902-6C6D-4BC7-AAC3-C1029D772FE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680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3E902-6C6D-4BC7-AAC3-C1029D772FE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69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3E902-6C6D-4BC7-AAC3-C1029D772FEF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170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3E902-6C6D-4BC7-AAC3-C1029D772FEF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88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3E902-6C6D-4BC7-AAC3-C1029D772FEF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437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3E902-6C6D-4BC7-AAC3-C1029D772FEF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03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4BDE66-4B8F-F013-2A7C-EC6BD6188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7F5F7FD-8940-1C08-9AB0-ED41F2F85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A80898-FDF4-2931-7204-7070CAEF8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873-5BA2-48A7-881A-F94311140805}" type="datetimeFigureOut">
              <a:rPr lang="it-IT" smtClean="0"/>
              <a:t>14/04/2026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B4A587-1AF2-4150-DB36-C142FCF4C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365EEE-EE10-0785-8DFC-46BD837C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786C-8D07-48E3-B45D-17A90328A4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60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123B45-1EBF-70A8-68A4-8A448BD59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DF7C37C-E27A-40DD-0AB0-A4ECFE3E5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FBBF73-EE64-7C74-E718-FF7CEEA9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873-5BA2-48A7-881A-F94311140805}" type="datetimeFigureOut">
              <a:rPr lang="it-IT" smtClean="0"/>
              <a:t>14/04/2026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D380B1-5E31-27A7-ABE6-BE9845F33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4888A2-1F68-056A-51AA-C0E2E752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786C-8D07-48E3-B45D-17A90328A4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35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FCD1364-DDD8-959A-4B71-FB50FC069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C37DF0A-831D-0B09-2178-434B9FE01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AA3A86-8784-F539-6229-6BE9F0A92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873-5BA2-48A7-881A-F94311140805}" type="datetimeFigureOut">
              <a:rPr lang="it-IT" smtClean="0"/>
              <a:t>14/04/2026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9C3F87-887C-1DD8-8BBC-E7B0D5BF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E651B2-1349-A856-CCE5-C0A561E7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786C-8D07-48E3-B45D-17A90328A4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39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39B8CB-A339-98F6-E069-7505E95AB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60B8AE-FC90-32A3-F6FF-B366EFD13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0E9E27-8146-3FB1-39B7-59A361682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873-5BA2-48A7-881A-F94311140805}" type="datetimeFigureOut">
              <a:rPr lang="it-IT" smtClean="0"/>
              <a:t>14/04/2026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8691DA-8813-0071-F812-4CA2B2515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DD0918-67C7-A951-5F38-262C0B6E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786C-8D07-48E3-B45D-17A90328A4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79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DFEA1E-870A-9217-8FF2-49A841E4C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FDB96C9-4662-B8F4-B758-4139E1DB6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25A218-D6E0-81A8-B4F7-9F275C6B9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873-5BA2-48A7-881A-F94311140805}" type="datetimeFigureOut">
              <a:rPr lang="it-IT" smtClean="0"/>
              <a:t>14/04/2026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6FEF71-4ECD-6DCC-9941-39566102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4F7AE5-80CC-E4F6-E205-426F77B7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786C-8D07-48E3-B45D-17A90328A4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17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E6444B-D80F-1A5D-C605-61EC970AC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AA285A-4EB2-E3F3-ED23-A0DE69AC48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3C0D40D-D193-DAA4-2166-20A5AC9BD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29737E-313A-4EA8-848E-54B28660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873-5BA2-48A7-881A-F94311140805}" type="datetimeFigureOut">
              <a:rPr lang="it-IT" smtClean="0"/>
              <a:t>14/04/2026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0993B0-4BA1-D129-B190-5F84B754E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B9E1EE-015E-9692-3B4C-8D13E60A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786C-8D07-48E3-B45D-17A90328A4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94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17A401-C473-4F79-4807-2A9DDD39D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ED8605-6201-DED5-82F8-109C7249F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D6DA33-9B71-9924-4BCE-FD664AC2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E1C09F5-FBC3-2E7B-BEF0-676CB6079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C54244C-EA9B-16E6-EEE9-44CD8D348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E4BF7B7-0A98-E61C-9364-D0BAB01A0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873-5BA2-48A7-881A-F94311140805}" type="datetimeFigureOut">
              <a:rPr lang="it-IT" smtClean="0"/>
              <a:t>14/04/2026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7087D18-BED4-67EE-4C49-B7DB00AD2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25168D9-C3B9-1BE1-1FF8-6C7B8D501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786C-8D07-48E3-B45D-17A90328A4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44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382229-B1FC-8967-27F1-86D07D893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A07A7F2-0541-A190-1639-E216163C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873-5BA2-48A7-881A-F94311140805}" type="datetimeFigureOut">
              <a:rPr lang="it-IT" smtClean="0"/>
              <a:t>14/04/2026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56228CA-A230-4574-55D2-D20FF69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79E5592-4166-8A91-E115-D0317DC5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786C-8D07-48E3-B45D-17A90328A4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8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572AE98-45F8-A097-7A4C-C546C6AF6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873-5BA2-48A7-881A-F94311140805}" type="datetimeFigureOut">
              <a:rPr lang="it-IT" smtClean="0"/>
              <a:t>14/04/2026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AD4C26-8B06-23CD-7040-F5EE0CFF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BAF66D-3B98-9365-DAA0-D6410B20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786C-8D07-48E3-B45D-17A90328A4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1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7837ED-368A-3BE5-0B2C-AF123540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AF0075-AE4C-83F7-C898-33AB2CB88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6E3A40-560B-1BF1-D2F4-74C4B99A4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FA87F7-A990-999F-D9DB-575C63D65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873-5BA2-48A7-881A-F94311140805}" type="datetimeFigureOut">
              <a:rPr lang="it-IT" smtClean="0"/>
              <a:t>14/04/2026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BE8533-083B-558D-24C3-A23CBCB8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1F18F4-9D5E-6503-052C-330B2297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786C-8D07-48E3-B45D-17A90328A4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540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A4C7CB-A873-4D44-1F9E-E44424292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A0778B8-388F-8044-9A27-0F540B6D29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C6A5732-22AE-9892-D19E-FC03D8216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0EC858-52A9-0659-90A3-FD96D9724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873-5BA2-48A7-881A-F94311140805}" type="datetimeFigureOut">
              <a:rPr lang="it-IT" smtClean="0"/>
              <a:t>14/04/2026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E7446BC-C228-8564-BE04-62183392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D0D220-65BF-A9A4-3DD6-F49610222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786C-8D07-48E3-B45D-17A90328A4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09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DEB6225-C1AE-AAE6-40A9-C196A4C7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9B263F-E85E-B1D7-BA14-910D0EF1D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F0D62F-F951-CE86-8013-B63C52EF3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27873-5BA2-48A7-881A-F94311140805}" type="datetimeFigureOut">
              <a:rPr lang="it-IT" smtClean="0"/>
              <a:t>14/04/2026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8678D8-E8C1-1D8E-4468-2F18182BB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EB1431-4CDC-04E0-23A7-B2CA5A200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A786C-8D07-48E3-B45D-17A90328A4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7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sv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ssistenzafesrtn@performer.it" TargetMode="External"/><Relationship Id="rId2" Type="http://schemas.openxmlformats.org/officeDocument/2006/relationships/image" Target="../media/image47.sv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E16C8-8971-DCF2-EE6B-D038B5AAE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13670"/>
            <a:ext cx="9144000" cy="2321011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kern="100" dirty="0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MANUALE UTENTE SI-FESR</a:t>
            </a:r>
            <a:br>
              <a:rPr lang="it-IT" sz="3600" b="1" kern="100" dirty="0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200" b="1" kern="100" dirty="0">
                <a:solidFill>
                  <a:srgbClr val="003399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PRESENTAZIONE PROPOSTE PROGETTUALI</a:t>
            </a:r>
            <a:br>
              <a:rPr lang="it-IT" sz="3100" kern="1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600" kern="1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600" kern="1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b="1" kern="100" dirty="0">
                <a:solidFill>
                  <a:srgbClr val="00339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AVVISO 1/2026</a:t>
            </a:r>
            <a:br>
              <a:rPr lang="it-IT" sz="2000" kern="1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dirty="0">
                <a:solidFill>
                  <a:srgbClr val="003399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Sostegno alla realizzazione di nuove infrastrutture private di prova e sperimentazione sul territorio trentino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8261CA3-E23F-1995-B3F1-0B0A1D09A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34872"/>
            <a:ext cx="9144000" cy="375888"/>
          </a:xfrm>
        </p:spPr>
        <p:txBody>
          <a:bodyPr anchor="ctr">
            <a:normAutofit/>
          </a:bodyPr>
          <a:lstStyle/>
          <a:p>
            <a:r>
              <a:rPr lang="it-IT" sz="1400" kern="1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Versione 1_Aprile 2026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D875742-9494-6D76-9106-9045EB590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285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071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8A74A-9182-F609-9B47-BAD9E1778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EB6911-0052-22E0-22F4-33F6E1CA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49" y="365126"/>
            <a:ext cx="10695218" cy="698904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Aggiungere i titolari effettivi 3/3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818F3A5-EE07-B4FA-CBE3-9155FB9C8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5" y="1314380"/>
            <a:ext cx="10767051" cy="2347264"/>
          </a:xfrm>
          <a:prstGeom prst="rect">
            <a:avLst/>
          </a:prstGeom>
          <a:ln>
            <a:solidFill>
              <a:srgbClr val="003399"/>
            </a:solidFill>
          </a:ln>
        </p:spPr>
      </p:pic>
      <p:sp>
        <p:nvSpPr>
          <p:cNvPr id="32" name="Rettangolo 31">
            <a:extLst>
              <a:ext uri="{FF2B5EF4-FFF2-40B4-BE49-F238E27FC236}">
                <a16:creationId xmlns:a16="http://schemas.microsoft.com/office/drawing/2014/main" id="{FA715651-4C96-8D7F-D3E2-83B33BD1DD92}"/>
              </a:ext>
            </a:extLst>
          </p:cNvPr>
          <p:cNvSpPr/>
          <p:nvPr/>
        </p:nvSpPr>
        <p:spPr>
          <a:xfrm>
            <a:off x="1067405" y="3922379"/>
            <a:ext cx="2352576" cy="2072021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3"/>
            </a:pPr>
            <a:r>
              <a:rPr lang="it-I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Caricare il documento di identità e codice fiscale del titolare effettivo (in un unico PDF preferibilmente con impaginazione verticale)   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4DE5D08C-4283-B6CE-4927-42E7BF772829}"/>
              </a:ext>
            </a:extLst>
          </p:cNvPr>
          <p:cNvCxnSpPr>
            <a:cxnSpLocks/>
          </p:cNvCxnSpPr>
          <p:nvPr/>
        </p:nvCxnSpPr>
        <p:spPr>
          <a:xfrm flipH="1">
            <a:off x="3501081" y="3550508"/>
            <a:ext cx="2001795" cy="90007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3F433AC8-44E6-20F8-7BDD-B9284BC56866}"/>
              </a:ext>
            </a:extLst>
          </p:cNvPr>
          <p:cNvSpPr/>
          <p:nvPr/>
        </p:nvSpPr>
        <p:spPr>
          <a:xfrm>
            <a:off x="9680448" y="4045807"/>
            <a:ext cx="2088809" cy="809545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 modificare o eliminare un titolare effettivo 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B9AE7438-417F-D2D6-CA79-9D3A25DAAC7C}"/>
              </a:ext>
            </a:extLst>
          </p:cNvPr>
          <p:cNvCxnSpPr>
            <a:cxnSpLocks/>
          </p:cNvCxnSpPr>
          <p:nvPr/>
        </p:nvCxnSpPr>
        <p:spPr>
          <a:xfrm>
            <a:off x="10007311" y="3364402"/>
            <a:ext cx="235919" cy="59448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ettangolo 25">
            <a:extLst>
              <a:ext uri="{FF2B5EF4-FFF2-40B4-BE49-F238E27FC236}">
                <a16:creationId xmlns:a16="http://schemas.microsoft.com/office/drawing/2014/main" id="{D30E2E01-FE2D-099F-7F0F-30EC52A522C2}"/>
              </a:ext>
            </a:extLst>
          </p:cNvPr>
          <p:cNvSpPr/>
          <p:nvPr/>
        </p:nvSpPr>
        <p:spPr>
          <a:xfrm>
            <a:off x="6077220" y="4539591"/>
            <a:ext cx="2513856" cy="1830729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4"/>
            </a:pPr>
            <a:r>
              <a:rPr lang="it-I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Una volta compilati tutti i dati e inserito il documento di identità è necessario </a:t>
            </a:r>
            <a:r>
              <a:rPr lang="it-IT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VALIDARE</a:t>
            </a:r>
            <a:r>
              <a:rPr lang="it-I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 dati dei titolari effettivi attraverso il relativo tasto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913EAFDC-E613-EB9E-5318-70C7F2EF8D4B}"/>
              </a:ext>
            </a:extLst>
          </p:cNvPr>
          <p:cNvCxnSpPr>
            <a:cxnSpLocks/>
          </p:cNvCxnSpPr>
          <p:nvPr/>
        </p:nvCxnSpPr>
        <p:spPr>
          <a:xfrm flipH="1">
            <a:off x="7982465" y="1677387"/>
            <a:ext cx="1260389" cy="277319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7C1285AD-6DD1-8872-C8CC-4C7A260CF90E}"/>
              </a:ext>
            </a:extLst>
          </p:cNvPr>
          <p:cNvSpPr/>
          <p:nvPr/>
        </p:nvSpPr>
        <p:spPr>
          <a:xfrm>
            <a:off x="2677298" y="3233284"/>
            <a:ext cx="889686" cy="1311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CB87630-86E2-6ACF-E6D6-E232F3E34988}"/>
              </a:ext>
            </a:extLst>
          </p:cNvPr>
          <p:cNvSpPr/>
          <p:nvPr/>
        </p:nvSpPr>
        <p:spPr>
          <a:xfrm>
            <a:off x="805200" y="3095988"/>
            <a:ext cx="889686" cy="13111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5066384-7AEF-B421-99F3-CA31FC0C048F}"/>
              </a:ext>
            </a:extLst>
          </p:cNvPr>
          <p:cNvSpPr/>
          <p:nvPr/>
        </p:nvSpPr>
        <p:spPr>
          <a:xfrm>
            <a:off x="9610564" y="3000146"/>
            <a:ext cx="683466" cy="32079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4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29171-8F02-AEA5-B5CA-6770AEE28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52D2A6-7A12-3BDD-2A88-E94DF1151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113" y="2447580"/>
            <a:ext cx="6931430" cy="1281763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3399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CREARE UN PROGETTO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0C016CC5-6682-8D1D-99F2-57BF8EBC7303}"/>
              </a:ext>
            </a:extLst>
          </p:cNvPr>
          <p:cNvSpPr/>
          <p:nvPr/>
        </p:nvSpPr>
        <p:spPr>
          <a:xfrm>
            <a:off x="-3454399" y="-317500"/>
            <a:ext cx="6931429" cy="7467600"/>
          </a:xfrm>
          <a:prstGeom prst="ellips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DE40A3C-9DDA-ACD7-01AD-BF1E51922BE0}"/>
              </a:ext>
            </a:extLst>
          </p:cNvPr>
          <p:cNvSpPr/>
          <p:nvPr/>
        </p:nvSpPr>
        <p:spPr>
          <a:xfrm>
            <a:off x="11831594" y="774700"/>
            <a:ext cx="360406" cy="533120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90EB40D0-B7D0-BA37-1CFB-00EAB4E160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154417" y="3534646"/>
            <a:ext cx="2642166" cy="264216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C23653-14A1-FF2C-970B-57467C9CC48C}"/>
              </a:ext>
            </a:extLst>
          </p:cNvPr>
          <p:cNvSpPr txBox="1"/>
          <p:nvPr/>
        </p:nvSpPr>
        <p:spPr>
          <a:xfrm>
            <a:off x="9469461" y="6110513"/>
            <a:ext cx="2642165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" dirty="0">
                <a:latin typeface="Verdana" panose="020B0604030504040204" pitchFamily="34" charset="0"/>
                <a:ea typeface="Verdana" panose="020B0604030504040204" pitchFamily="34" charset="0"/>
              </a:rPr>
              <a:t>&lt;a </a:t>
            </a:r>
            <a:r>
              <a:rPr lang="it-IT" sz="400" dirty="0" err="1">
                <a:latin typeface="Verdana" panose="020B0604030504040204" pitchFamily="34" charset="0"/>
                <a:ea typeface="Verdana" panose="020B0604030504040204" pitchFamily="34" charset="0"/>
              </a:rPr>
              <a:t>href</a:t>
            </a:r>
            <a:r>
              <a:rPr lang="it-IT" sz="400" dirty="0">
                <a:latin typeface="Verdana" panose="020B0604030504040204" pitchFamily="34" charset="0"/>
                <a:ea typeface="Verdana" panose="020B0604030504040204" pitchFamily="34" charset="0"/>
              </a:rPr>
              <a:t>="https://storyset.com/work"&gt;Work </a:t>
            </a:r>
            <a:r>
              <a:rPr lang="it-IT" sz="400" dirty="0" err="1">
                <a:latin typeface="Verdana" panose="020B0604030504040204" pitchFamily="34" charset="0"/>
                <a:ea typeface="Verdana" panose="020B0604030504040204" pitchFamily="34" charset="0"/>
              </a:rPr>
              <a:t>illustrations</a:t>
            </a:r>
            <a:r>
              <a:rPr lang="it-IT" sz="400" dirty="0">
                <a:latin typeface="Verdana" panose="020B0604030504040204" pitchFamily="34" charset="0"/>
                <a:ea typeface="Verdana" panose="020B0604030504040204" pitchFamily="34" charset="0"/>
              </a:rPr>
              <a:t> by </a:t>
            </a:r>
            <a:r>
              <a:rPr lang="it-IT" sz="400" dirty="0" err="1">
                <a:latin typeface="Verdana" panose="020B0604030504040204" pitchFamily="34" charset="0"/>
                <a:ea typeface="Verdana" panose="020B0604030504040204" pitchFamily="34" charset="0"/>
              </a:rPr>
              <a:t>Storyset</a:t>
            </a:r>
            <a:r>
              <a:rPr lang="it-IT" sz="400" dirty="0">
                <a:latin typeface="Verdana" panose="020B0604030504040204" pitchFamily="34" charset="0"/>
                <a:ea typeface="Verdana" panose="020B0604030504040204" pitchFamily="34" charset="0"/>
              </a:rPr>
              <a:t>&lt;/a&gt;</a:t>
            </a:r>
          </a:p>
        </p:txBody>
      </p:sp>
    </p:spTree>
    <p:extLst>
      <p:ext uri="{BB962C8B-B14F-4D97-AF65-F5344CB8AC3E}">
        <p14:creationId xmlns:p14="http://schemas.microsoft.com/office/powerpoint/2010/main" val="1766679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DE3F9-F1B0-0C9E-2F96-8C5678C5C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9CD86E-DBFE-8030-FAFD-6E5A3741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49" y="365126"/>
            <a:ext cx="10695218" cy="698904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Creare un progetto </a:t>
            </a:r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id="{D033093F-4DDC-2C30-9F9D-BBC42D6A6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49" y="1137128"/>
            <a:ext cx="10850390" cy="4350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Dalla Homepage, accanto alla denominazione dell’impresa, selezionare 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ACCEDI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per visualizzare la sezione AVVISI APERTI dove scegliere l’avviso di interesse </a:t>
            </a:r>
            <a:endParaRPr lang="it-IT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38D8C80-87F5-69B6-D358-0662FB54F32A}"/>
              </a:ext>
            </a:extLst>
          </p:cNvPr>
          <p:cNvSpPr/>
          <p:nvPr/>
        </p:nvSpPr>
        <p:spPr>
          <a:xfrm>
            <a:off x="621680" y="1803769"/>
            <a:ext cx="3726800" cy="606840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Cliccare il tasto </a:t>
            </a:r>
            <a:r>
              <a:rPr lang="it-IT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PRESENTAZIONE</a:t>
            </a:r>
            <a:r>
              <a:rPr lang="it-I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accanto all’avviso di interesse 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B2479F91-5866-C4B7-3613-67D60DA02279}"/>
              </a:ext>
            </a:extLst>
          </p:cNvPr>
          <p:cNvSpPr/>
          <p:nvPr/>
        </p:nvSpPr>
        <p:spPr>
          <a:xfrm>
            <a:off x="8421272" y="1801228"/>
            <a:ext cx="2726095" cy="560970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Cliccare per creare un nuovo progetto 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DF0161A-FD3F-15C0-8708-EB3AFCA022D4}"/>
              </a:ext>
            </a:extLst>
          </p:cNvPr>
          <p:cNvSpPr txBox="1"/>
          <p:nvPr/>
        </p:nvSpPr>
        <p:spPr>
          <a:xfrm>
            <a:off x="1367123" y="5705631"/>
            <a:ext cx="945775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1600" b="1" i="0" u="none" strike="noStrike" baseline="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IMPORTANTE: ogni impresa può presentare </a:t>
            </a:r>
            <a:r>
              <a:rPr lang="it-IT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UNA SOLA </a:t>
            </a:r>
            <a:r>
              <a:rPr lang="it-IT" sz="1600" b="1" i="0" u="none" strike="noStrike" baseline="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PROPOSTA PROGETTUALE (si veda Avviso)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408B5C8-2B3E-DFAA-8C87-6CA8711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0" y="3032313"/>
            <a:ext cx="7295029" cy="2068854"/>
          </a:xfrm>
          <a:prstGeom prst="rect">
            <a:avLst/>
          </a:prstGeom>
          <a:ln>
            <a:solidFill>
              <a:srgbClr val="003399"/>
            </a:solidFill>
          </a:ln>
        </p:spPr>
      </p:pic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863B2832-0C7B-615F-D13B-0C7230E6167E}"/>
              </a:ext>
            </a:extLst>
          </p:cNvPr>
          <p:cNvCxnSpPr>
            <a:cxnSpLocks/>
          </p:cNvCxnSpPr>
          <p:nvPr/>
        </p:nvCxnSpPr>
        <p:spPr>
          <a:xfrm>
            <a:off x="3802679" y="2521974"/>
            <a:ext cx="2430033" cy="223385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3121FBEE-D636-0E9D-A4B7-3B7426FD3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459" y="2966662"/>
            <a:ext cx="3898900" cy="1739900"/>
          </a:xfrm>
          <a:prstGeom prst="rect">
            <a:avLst/>
          </a:prstGeom>
          <a:ln>
            <a:solidFill>
              <a:srgbClr val="003399"/>
            </a:solidFill>
          </a:ln>
        </p:spPr>
      </p:pic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795625A8-9867-8B56-D12C-A267248E26B2}"/>
              </a:ext>
            </a:extLst>
          </p:cNvPr>
          <p:cNvCxnSpPr>
            <a:cxnSpLocks/>
          </p:cNvCxnSpPr>
          <p:nvPr/>
        </p:nvCxnSpPr>
        <p:spPr>
          <a:xfrm flipH="1">
            <a:off x="8155641" y="2410609"/>
            <a:ext cx="1029255" cy="170419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538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2D24E-1E22-11E9-06DF-02BBD432B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0CD2D6-E1E7-2300-22DE-90155D56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49" y="-12379"/>
            <a:ext cx="10695218" cy="698904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Funzionalità della piattaforma  </a:t>
            </a:r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id="{D74D24DD-E19F-D50D-53BC-C00F971D6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58" y="687897"/>
            <a:ext cx="10515600" cy="5246937"/>
          </a:xfrm>
        </p:spPr>
        <p:txBody>
          <a:bodyPr>
            <a:noAutofit/>
          </a:bodyPr>
          <a:lstStyle/>
          <a:p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funzionalità 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TORNA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permette di tornare alla videata precedente. </a:t>
            </a:r>
            <a:r>
              <a:rPr lang="it-IT" sz="1400" b="0" i="0" u="none" strike="sngStrike" baseline="0" dirty="0">
                <a:solidFill>
                  <a:srgbClr val="FF0000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funzionalità 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MODIFICA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permette di accedere all’inserimento e/o modifica della informazioni inserite. </a:t>
            </a:r>
          </a:p>
          <a:p>
            <a:r>
              <a:rPr lang="it-IT" sz="14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Selezionare dalla lista a tendina il valore per i campi Regime di aiuto, Settore, Sezione e codice Ateco. </a:t>
            </a:r>
          </a:p>
          <a:p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progetto si compone di 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diverse sezioni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it-IT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it-IT" sz="1400" b="1" i="0" u="none" strike="noStrike" baseline="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INFORMAZIONI GENERALI </a:t>
            </a:r>
            <a:endParaRPr lang="it-IT" sz="1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it-IT" sz="1400" b="1" i="0" u="none" strike="noStrike" baseline="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DATI SOGGETTO PROPONENTE/REFERENTI</a:t>
            </a:r>
          </a:p>
          <a:p>
            <a:pPr lvl="2"/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Dati anagrafici dell’azienda (sede legale e unità operativa) </a:t>
            </a:r>
          </a:p>
          <a:p>
            <a:pPr lvl="2"/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Requisiti dimensionali </a:t>
            </a:r>
          </a:p>
          <a:p>
            <a:pPr lvl="2"/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Nominativi dei referenti di progetto </a:t>
            </a:r>
            <a:endParaRPr lang="it-IT" sz="1400" dirty="0">
              <a:solidFill>
                <a:srgbClr val="5C5C5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it-IT" sz="1400" b="1" i="0" u="none" strike="noStrike" baseline="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DESCRIZIONE PROGETTO (DATI GENERALI RELATIVI ALL’INIZIATIVA) </a:t>
            </a:r>
            <a:endParaRPr lang="it-IT" sz="1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it-IT" sz="1400" b="1" i="0" u="none" strike="noStrike" baseline="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SPESE PROGRAMMATE </a:t>
            </a:r>
          </a:p>
          <a:p>
            <a:pPr lvl="1"/>
            <a:r>
              <a:rPr lang="it-IT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INDICATORI DI RISULTATO</a:t>
            </a:r>
            <a:endParaRPr lang="it-IT" sz="1400" b="1" i="0" u="none" strike="noStrike" baseline="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it-IT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ALLEGATI </a:t>
            </a:r>
            <a:endParaRPr lang="it-IT" sz="1400" b="1" i="0" u="none" strike="noStrike" baseline="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1" indent="0">
              <a:buNone/>
            </a:pP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Ogni sezione può essere modificata prima della chiusura del progetto. </a:t>
            </a:r>
          </a:p>
          <a:p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pulsante 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TORNA ALL’AVVISO 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permette di tornare alla pagina iniziale dell’avviso di riferimento.  </a:t>
            </a:r>
          </a:p>
          <a:p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alto, evidenziate in rosso, sono riportate le sezioni incomplete o contenenti errori di compilazione.</a:t>
            </a:r>
            <a:endParaRPr lang="it-IT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7" name="Connettore a gomito 6">
            <a:extLst>
              <a:ext uri="{FF2B5EF4-FFF2-40B4-BE49-F238E27FC236}">
                <a16:creationId xmlns:a16="http://schemas.microsoft.com/office/drawing/2014/main" id="{0C7BF114-960F-6EF9-ADEB-44833A50D3AA}"/>
              </a:ext>
            </a:extLst>
          </p:cNvPr>
          <p:cNvCxnSpPr>
            <a:cxnSpLocks/>
          </p:cNvCxnSpPr>
          <p:nvPr/>
        </p:nvCxnSpPr>
        <p:spPr>
          <a:xfrm>
            <a:off x="3204519" y="5313406"/>
            <a:ext cx="587305" cy="508554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C4E0B22B-36C3-259D-A7B1-F76BDC706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699" y="5162404"/>
            <a:ext cx="5836809" cy="1544594"/>
          </a:xfrm>
          <a:prstGeom prst="rect">
            <a:avLst/>
          </a:prstGeom>
          <a:ln>
            <a:solidFill>
              <a:srgbClr val="003399"/>
            </a:solidFill>
          </a:ln>
        </p:spPr>
      </p:pic>
    </p:spTree>
    <p:extLst>
      <p:ext uri="{BB962C8B-B14F-4D97-AF65-F5344CB8AC3E}">
        <p14:creationId xmlns:p14="http://schemas.microsoft.com/office/powerpoint/2010/main" val="2502197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BCAE6-F4FA-B409-FD5F-9FF5312F2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0AB4BE-8E3C-1704-6BE1-8FACD678B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49" y="365126"/>
            <a:ext cx="10695218" cy="698904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Informazioni generali </a:t>
            </a:r>
          </a:p>
        </p:txBody>
      </p:sp>
      <p:sp>
        <p:nvSpPr>
          <p:cNvPr id="4" name="Segnaposto contenuto 5">
            <a:extLst>
              <a:ext uri="{FF2B5EF4-FFF2-40B4-BE49-F238E27FC236}">
                <a16:creationId xmlns:a16="http://schemas.microsoft.com/office/drawing/2014/main" id="{35F76261-A48C-7515-DC6D-75ECEF25160C}"/>
              </a:ext>
            </a:extLst>
          </p:cNvPr>
          <p:cNvSpPr txBox="1">
            <a:spLocks/>
          </p:cNvSpPr>
          <p:nvPr/>
        </p:nvSpPr>
        <p:spPr>
          <a:xfrm>
            <a:off x="452149" y="1039410"/>
            <a:ext cx="10515600" cy="566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questa sezione viene riportata una sintesi delle informazioni che si stanno completando per il progetto. Per modificare alcuni dati accedere con la funzionalità 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MODIFICA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it-IT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E6BB513-5F90-0B7B-F97A-432AE8E1E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04" y="1606065"/>
            <a:ext cx="9016538" cy="3342933"/>
          </a:xfrm>
          <a:prstGeom prst="rect">
            <a:avLst/>
          </a:prstGeom>
          <a:ln>
            <a:solidFill>
              <a:srgbClr val="003399"/>
            </a:solidFill>
          </a:ln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0230FBE7-61BA-CC30-ED4A-32D514DCCA8A}"/>
              </a:ext>
            </a:extLst>
          </p:cNvPr>
          <p:cNvSpPr/>
          <p:nvPr/>
        </p:nvSpPr>
        <p:spPr>
          <a:xfrm>
            <a:off x="8746828" y="1454986"/>
            <a:ext cx="908367" cy="56665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7AACA14-5997-C929-803E-126158D6B7B9}"/>
              </a:ext>
            </a:extLst>
          </p:cNvPr>
          <p:cNvSpPr/>
          <p:nvPr/>
        </p:nvSpPr>
        <p:spPr>
          <a:xfrm>
            <a:off x="2395561" y="4754431"/>
            <a:ext cx="1188720" cy="997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FE054D3-44C9-D0EA-EB1E-20EDA46271B2}"/>
              </a:ext>
            </a:extLst>
          </p:cNvPr>
          <p:cNvCxnSpPr>
            <a:cxnSpLocks/>
          </p:cNvCxnSpPr>
          <p:nvPr/>
        </p:nvCxnSpPr>
        <p:spPr>
          <a:xfrm>
            <a:off x="9153406" y="2098785"/>
            <a:ext cx="0" cy="165070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33022BF5-F7D6-532F-492D-DF59A992C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02" y="3749492"/>
            <a:ext cx="8758564" cy="2883655"/>
          </a:xfrm>
          <a:prstGeom prst="rect">
            <a:avLst/>
          </a:prstGeom>
          <a:ln>
            <a:solidFill>
              <a:srgbClr val="003399"/>
            </a:solidFill>
          </a:ln>
        </p:spPr>
      </p:pic>
    </p:spTree>
    <p:extLst>
      <p:ext uri="{BB962C8B-B14F-4D97-AF65-F5344CB8AC3E}">
        <p14:creationId xmlns:p14="http://schemas.microsoft.com/office/powerpoint/2010/main" val="2701148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F6B54-B14E-9A7E-28E3-4A62F3C0E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86EDEF-1C7E-3095-B2B2-BB503C01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49" y="365126"/>
            <a:ext cx="10695218" cy="698904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Dati anagrafici </a:t>
            </a:r>
            <a:r>
              <a:rPr lang="it-IT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DATI SOGGETTO PROPONENTE</a:t>
            </a:r>
            <a:endParaRPr lang="it-IT" sz="28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egnaposto contenuto 5">
            <a:extLst>
              <a:ext uri="{FF2B5EF4-FFF2-40B4-BE49-F238E27FC236}">
                <a16:creationId xmlns:a16="http://schemas.microsoft.com/office/drawing/2014/main" id="{B67D8FF7-E71D-3838-91E8-5C6F70E4FD20}"/>
              </a:ext>
            </a:extLst>
          </p:cNvPr>
          <p:cNvSpPr txBox="1">
            <a:spLocks/>
          </p:cNvSpPr>
          <p:nvPr/>
        </p:nvSpPr>
        <p:spPr>
          <a:xfrm>
            <a:off x="452149" y="1154219"/>
            <a:ext cx="4255775" cy="395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Accedere alla sezione con il tasto 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MODIFICA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it-IT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964B91C-0EBB-2A5E-CC3B-5159042B8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69" y="1740122"/>
            <a:ext cx="7828439" cy="3829405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49444CD-EA63-F4BB-907D-279B53346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007" y="1041218"/>
            <a:ext cx="6392487" cy="582396"/>
          </a:xfrm>
          <a:prstGeom prst="rect">
            <a:avLst/>
          </a:prstGeom>
          <a:ln>
            <a:solidFill>
              <a:srgbClr val="003399"/>
            </a:solidFill>
          </a:ln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D81AAF23-75AD-8ACE-0E05-B0183EFF6186}"/>
              </a:ext>
            </a:extLst>
          </p:cNvPr>
          <p:cNvSpPr/>
          <p:nvPr/>
        </p:nvSpPr>
        <p:spPr>
          <a:xfrm>
            <a:off x="10257905" y="1261858"/>
            <a:ext cx="567366" cy="33348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11877739-698B-5E72-00B4-42AB9D16DFC2}"/>
              </a:ext>
            </a:extLst>
          </p:cNvPr>
          <p:cNvSpPr/>
          <p:nvPr/>
        </p:nvSpPr>
        <p:spPr>
          <a:xfrm>
            <a:off x="723028" y="1737109"/>
            <a:ext cx="800480" cy="27621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B825C15-D949-4488-11D6-8C39298DA22E}"/>
              </a:ext>
            </a:extLst>
          </p:cNvPr>
          <p:cNvSpPr/>
          <p:nvPr/>
        </p:nvSpPr>
        <p:spPr>
          <a:xfrm>
            <a:off x="5837612" y="3236536"/>
            <a:ext cx="3804458" cy="836576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Indicare sempre se la sede locale (unità operativa) si trova in Provincia di Trento attraverso il tasto MODIFICA. 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8FB96EA2-EB98-8385-7EDD-1D229774109A}"/>
              </a:ext>
            </a:extLst>
          </p:cNvPr>
          <p:cNvSpPr/>
          <p:nvPr/>
        </p:nvSpPr>
        <p:spPr>
          <a:xfrm>
            <a:off x="3797356" y="5857543"/>
            <a:ext cx="4284215" cy="836577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Indicare la scelta o meno della premialità AREA INTERNA – verificare in avviso i comuni rientranti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2934FF0D-5C4B-4F94-1652-6347BB09417A}"/>
              </a:ext>
            </a:extLst>
          </p:cNvPr>
          <p:cNvCxnSpPr>
            <a:cxnSpLocks/>
          </p:cNvCxnSpPr>
          <p:nvPr/>
        </p:nvCxnSpPr>
        <p:spPr>
          <a:xfrm>
            <a:off x="7842677" y="4155492"/>
            <a:ext cx="0" cy="68012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a gomito 9">
            <a:extLst>
              <a:ext uri="{FF2B5EF4-FFF2-40B4-BE49-F238E27FC236}">
                <a16:creationId xmlns:a16="http://schemas.microsoft.com/office/drawing/2014/main" id="{8E2D9676-5180-DD07-0CC3-25E08ED8969C}"/>
              </a:ext>
            </a:extLst>
          </p:cNvPr>
          <p:cNvCxnSpPr>
            <a:cxnSpLocks/>
          </p:cNvCxnSpPr>
          <p:nvPr/>
        </p:nvCxnSpPr>
        <p:spPr>
          <a:xfrm flipV="1">
            <a:off x="8204408" y="6014723"/>
            <a:ext cx="2186870" cy="334122"/>
          </a:xfrm>
          <a:prstGeom prst="bentConnector3">
            <a:avLst>
              <a:gd name="adj1" fmla="val 99891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1">
            <a:extLst>
              <a:ext uri="{FF2B5EF4-FFF2-40B4-BE49-F238E27FC236}">
                <a16:creationId xmlns:a16="http://schemas.microsoft.com/office/drawing/2014/main" id="{B24C6E54-0E5D-4C3E-6F91-10818D961245}"/>
              </a:ext>
            </a:extLst>
          </p:cNvPr>
          <p:cNvSpPr txBox="1">
            <a:spLocks/>
          </p:cNvSpPr>
          <p:nvPr/>
        </p:nvSpPr>
        <p:spPr>
          <a:xfrm>
            <a:off x="3579216" y="594952"/>
            <a:ext cx="4135519" cy="316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D53D8B0-8C45-82ED-FB07-23E76B198CBC}"/>
              </a:ext>
            </a:extLst>
          </p:cNvPr>
          <p:cNvSpPr/>
          <p:nvPr/>
        </p:nvSpPr>
        <p:spPr>
          <a:xfrm>
            <a:off x="3129853" y="4495552"/>
            <a:ext cx="777124" cy="903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65CEE4D-A90B-0AF7-E068-404FAD587C62}"/>
              </a:ext>
            </a:extLst>
          </p:cNvPr>
          <p:cNvSpPr/>
          <p:nvPr/>
        </p:nvSpPr>
        <p:spPr>
          <a:xfrm>
            <a:off x="3129853" y="4677619"/>
            <a:ext cx="777124" cy="903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453E194-5918-1697-0650-C02299F7E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111" y="4185723"/>
            <a:ext cx="3804458" cy="1599083"/>
          </a:xfrm>
          <a:prstGeom prst="rect">
            <a:avLst/>
          </a:prstGeom>
          <a:ln>
            <a:solidFill>
              <a:srgbClr val="003399"/>
            </a:solidFill>
          </a:ln>
        </p:spPr>
      </p:pic>
    </p:spTree>
    <p:extLst>
      <p:ext uri="{BB962C8B-B14F-4D97-AF65-F5344CB8AC3E}">
        <p14:creationId xmlns:p14="http://schemas.microsoft.com/office/powerpoint/2010/main" val="3242561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E23B2-BD0F-634F-BACE-3F0487941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77995A-D887-2078-02EC-079744578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49" y="365126"/>
            <a:ext cx="10695218" cy="698904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Requisiti dimensionali </a:t>
            </a:r>
            <a:r>
              <a:rPr lang="it-IT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DATI SOGGETTO PROPONENTE</a:t>
            </a:r>
          </a:p>
        </p:txBody>
      </p:sp>
      <p:sp>
        <p:nvSpPr>
          <p:cNvPr id="4" name="Segnaposto contenuto 5">
            <a:extLst>
              <a:ext uri="{FF2B5EF4-FFF2-40B4-BE49-F238E27FC236}">
                <a16:creationId xmlns:a16="http://schemas.microsoft.com/office/drawing/2014/main" id="{046C5E1B-8D13-B67D-1230-FA93BFD99267}"/>
              </a:ext>
            </a:extLst>
          </p:cNvPr>
          <p:cNvSpPr txBox="1">
            <a:spLocks/>
          </p:cNvSpPr>
          <p:nvPr/>
        </p:nvSpPr>
        <p:spPr>
          <a:xfrm>
            <a:off x="452104" y="1064030"/>
            <a:ext cx="10515600" cy="2784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Selezionare </a:t>
            </a:r>
            <a:r>
              <a:rPr lang="it-IT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REQUISITI DIMENSIONALI </a:t>
            </a: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 visualizzare i dati da inserire. </a:t>
            </a:r>
          </a:p>
          <a:p>
            <a:pPr marL="0" indent="0">
              <a:buNone/>
            </a:pP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Compilare la tabella dei requisiti dimensionali d’impresa attraverso il tasto 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MODIFICA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it-IT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286ABB4-3D7E-C130-C60F-5FD7B2757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63" y="1762934"/>
            <a:ext cx="9227601" cy="2019923"/>
          </a:xfrm>
          <a:prstGeom prst="rect">
            <a:avLst/>
          </a:prstGeom>
          <a:ln>
            <a:solidFill>
              <a:srgbClr val="003399"/>
            </a:solidFill>
          </a:ln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6983214F-F843-82BE-1A51-C33D26F50015}"/>
              </a:ext>
            </a:extLst>
          </p:cNvPr>
          <p:cNvSpPr/>
          <p:nvPr/>
        </p:nvSpPr>
        <p:spPr>
          <a:xfrm>
            <a:off x="1405494" y="1852638"/>
            <a:ext cx="1163960" cy="27621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1CFE769C-DBC2-BED9-1076-7B95DDE2DE83}"/>
              </a:ext>
            </a:extLst>
          </p:cNvPr>
          <p:cNvCxnSpPr>
            <a:cxnSpLocks/>
          </p:cNvCxnSpPr>
          <p:nvPr/>
        </p:nvCxnSpPr>
        <p:spPr>
          <a:xfrm>
            <a:off x="8153393" y="1664015"/>
            <a:ext cx="834088" cy="46457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ttangolo 18">
            <a:extLst>
              <a:ext uri="{FF2B5EF4-FFF2-40B4-BE49-F238E27FC236}">
                <a16:creationId xmlns:a16="http://schemas.microsoft.com/office/drawing/2014/main" id="{D50C6D8F-B213-208E-9B38-655F8E695418}"/>
              </a:ext>
            </a:extLst>
          </p:cNvPr>
          <p:cNvSpPr/>
          <p:nvPr/>
        </p:nvSpPr>
        <p:spPr>
          <a:xfrm>
            <a:off x="831933" y="4341765"/>
            <a:ext cx="2932759" cy="793872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Seguire le istruzioni riportate nella schermata e SALVARE</a:t>
            </a:r>
            <a:endParaRPr lang="it-IT" sz="1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8B456BC-3B59-28D1-C71F-6A61F0099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39" y="3676844"/>
            <a:ext cx="7620327" cy="30527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5F55E4FC-4A51-93B2-2273-E5D6BF105825}"/>
              </a:ext>
            </a:extLst>
          </p:cNvPr>
          <p:cNvCxnSpPr>
            <a:cxnSpLocks/>
          </p:cNvCxnSpPr>
          <p:nvPr/>
        </p:nvCxnSpPr>
        <p:spPr>
          <a:xfrm>
            <a:off x="3704492" y="5203232"/>
            <a:ext cx="816447" cy="107252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874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118DC-1E31-4C98-379C-6D6A3691A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3B9ADD-9447-0DCE-1080-BF48C98D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49" y="365126"/>
            <a:ext cx="10695218" cy="698904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Referente di progetto </a:t>
            </a:r>
            <a:r>
              <a:rPr lang="it-IT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DATI SOGGETTO PROPONENTE</a:t>
            </a:r>
          </a:p>
        </p:txBody>
      </p:sp>
      <p:sp>
        <p:nvSpPr>
          <p:cNvPr id="4" name="Segnaposto contenuto 5">
            <a:extLst>
              <a:ext uri="{FF2B5EF4-FFF2-40B4-BE49-F238E27FC236}">
                <a16:creationId xmlns:a16="http://schemas.microsoft.com/office/drawing/2014/main" id="{DCA17D8A-B888-0F2F-1722-8419AE0EEDF3}"/>
              </a:ext>
            </a:extLst>
          </p:cNvPr>
          <p:cNvSpPr txBox="1">
            <a:spLocks/>
          </p:cNvSpPr>
          <p:nvPr/>
        </p:nvSpPr>
        <p:spPr>
          <a:xfrm>
            <a:off x="452149" y="1008212"/>
            <a:ext cx="11018491" cy="356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Selezionare </a:t>
            </a:r>
            <a:r>
              <a:rPr lang="it-IT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REFERENTE DI PROGETTO </a:t>
            </a: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 visualizzare i dati da inserire. Poi selezionare </a:t>
            </a:r>
            <a:r>
              <a:rPr lang="it-IT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AGGIUNGI REFERENTE</a:t>
            </a: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it-IT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1EED7BE-1AAA-378E-9154-378DA5B2F8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70" b="5452"/>
          <a:stretch/>
        </p:blipFill>
        <p:spPr>
          <a:xfrm>
            <a:off x="568773" y="1328611"/>
            <a:ext cx="10282352" cy="1704109"/>
          </a:xfrm>
          <a:prstGeom prst="rect">
            <a:avLst/>
          </a:prstGeom>
          <a:ln>
            <a:solidFill>
              <a:srgbClr val="003399"/>
            </a:solidFill>
          </a:ln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1600F437-43F3-3EBF-F968-113EC484C1EF}"/>
              </a:ext>
            </a:extLst>
          </p:cNvPr>
          <p:cNvSpPr/>
          <p:nvPr/>
        </p:nvSpPr>
        <p:spPr>
          <a:xfrm>
            <a:off x="2663614" y="1591015"/>
            <a:ext cx="1341298" cy="35649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CEE5BC73-576B-72D7-5B9C-747A87F0FDB4}"/>
              </a:ext>
            </a:extLst>
          </p:cNvPr>
          <p:cNvCxnSpPr>
            <a:cxnSpLocks/>
          </p:cNvCxnSpPr>
          <p:nvPr/>
        </p:nvCxnSpPr>
        <p:spPr>
          <a:xfrm>
            <a:off x="10272209" y="1280296"/>
            <a:ext cx="0" cy="61889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D3263FB0-5C70-348B-B6E3-B8DE43F317CA}"/>
              </a:ext>
            </a:extLst>
          </p:cNvPr>
          <p:cNvCxnSpPr>
            <a:cxnSpLocks/>
          </p:cNvCxnSpPr>
          <p:nvPr/>
        </p:nvCxnSpPr>
        <p:spPr>
          <a:xfrm flipH="1">
            <a:off x="8471877" y="4697046"/>
            <a:ext cx="890954" cy="145366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ettangolo 25">
            <a:extLst>
              <a:ext uri="{FF2B5EF4-FFF2-40B4-BE49-F238E27FC236}">
                <a16:creationId xmlns:a16="http://schemas.microsoft.com/office/drawing/2014/main" id="{4ADB1017-CE53-51E1-4B75-13EF77D0A540}"/>
              </a:ext>
            </a:extLst>
          </p:cNvPr>
          <p:cNvSpPr/>
          <p:nvPr/>
        </p:nvSpPr>
        <p:spPr>
          <a:xfrm>
            <a:off x="8789684" y="3333397"/>
            <a:ext cx="2932759" cy="1284678"/>
          </a:xfrm>
          <a:prstGeom prst="rect">
            <a:avLst/>
          </a:prstGeom>
          <a:solidFill>
            <a:schemeClr val="bg1"/>
          </a:solidFill>
          <a:ln w="12700"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Completare i dati richiesti e assegnare il ruolo al referente (principale e/o contatto rendiconto). SALVARE. 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3F0B27A-5CD3-F99A-0724-C0602C4A4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92" y="3081035"/>
            <a:ext cx="3579445" cy="3693301"/>
          </a:xfrm>
          <a:prstGeom prst="rect">
            <a:avLst/>
          </a:prstGeom>
          <a:ln>
            <a:solidFill>
              <a:srgbClr val="003399"/>
            </a:solidFill>
          </a:ln>
        </p:spPr>
      </p:pic>
    </p:spTree>
    <p:extLst>
      <p:ext uri="{BB962C8B-B14F-4D97-AF65-F5344CB8AC3E}">
        <p14:creationId xmlns:p14="http://schemas.microsoft.com/office/powerpoint/2010/main" val="1265896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274B4-FE3B-1F26-7702-04DB19364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2E0C1E-5287-BA2F-D605-7E41BACC5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49" y="365126"/>
            <a:ext cx="10695218" cy="698904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Descrizione del progetto </a:t>
            </a:r>
          </a:p>
        </p:txBody>
      </p:sp>
      <p:sp>
        <p:nvSpPr>
          <p:cNvPr id="4" name="Segnaposto contenuto 5">
            <a:extLst>
              <a:ext uri="{FF2B5EF4-FFF2-40B4-BE49-F238E27FC236}">
                <a16:creationId xmlns:a16="http://schemas.microsoft.com/office/drawing/2014/main" id="{0F219099-5D62-D581-7DBD-85159F452FCD}"/>
              </a:ext>
            </a:extLst>
          </p:cNvPr>
          <p:cNvSpPr txBox="1">
            <a:spLocks/>
          </p:cNvSpPr>
          <p:nvPr/>
        </p:nvSpPr>
        <p:spPr>
          <a:xfrm>
            <a:off x="452148" y="990394"/>
            <a:ext cx="11838705" cy="698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Completare la sezione come richiesto dall’Avviso selezionando la funzionalità 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MODIFICA DESCRIZIONE PROGETTO.</a:t>
            </a:r>
            <a:endParaRPr lang="it-IT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3699A15A-C6B9-DFC5-7158-80BC69FA1D78}"/>
              </a:ext>
            </a:extLst>
          </p:cNvPr>
          <p:cNvCxnSpPr>
            <a:cxnSpLocks/>
          </p:cNvCxnSpPr>
          <p:nvPr/>
        </p:nvCxnSpPr>
        <p:spPr>
          <a:xfrm>
            <a:off x="5622600" y="5105029"/>
            <a:ext cx="111070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ttangolo 20">
            <a:extLst>
              <a:ext uri="{FF2B5EF4-FFF2-40B4-BE49-F238E27FC236}">
                <a16:creationId xmlns:a16="http://schemas.microsoft.com/office/drawing/2014/main" id="{07B3F863-2114-C049-8284-DEEC355F38D4}"/>
              </a:ext>
            </a:extLst>
          </p:cNvPr>
          <p:cNvSpPr/>
          <p:nvPr/>
        </p:nvSpPr>
        <p:spPr>
          <a:xfrm>
            <a:off x="452148" y="3942286"/>
            <a:ext cx="5170452" cy="247989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IMPORTANTE: in ogni campo descrittivo è indicato il numero massimo di caratteri e una guida sul contenuto da inserire. </a:t>
            </a:r>
          </a:p>
          <a:p>
            <a:endParaRPr lang="it-IT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Devono emergere in maniera chiara e dettagliata tutti gli elementi utili all’attribuzione dei punteggi per la valutazione secondi i criteri dell’Avviso. 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085F4679-CD58-168C-9D41-BFDC8AB21251}"/>
              </a:ext>
            </a:extLst>
          </p:cNvPr>
          <p:cNvCxnSpPr>
            <a:cxnSpLocks/>
          </p:cNvCxnSpPr>
          <p:nvPr/>
        </p:nvCxnSpPr>
        <p:spPr>
          <a:xfrm>
            <a:off x="10742128" y="1272550"/>
            <a:ext cx="0" cy="4263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2AE8F277-F0C2-0A2A-AAA9-3641F8523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92" y="1735796"/>
            <a:ext cx="11112929" cy="1950880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037B68F-9302-3676-94D0-BE3673AE7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446" y="4114800"/>
            <a:ext cx="4512000" cy="2479878"/>
          </a:xfrm>
          <a:prstGeom prst="rect">
            <a:avLst/>
          </a:prstGeom>
          <a:ln>
            <a:solidFill>
              <a:srgbClr val="003399"/>
            </a:solidFill>
          </a:ln>
        </p:spPr>
      </p:pic>
    </p:spTree>
    <p:extLst>
      <p:ext uri="{BB962C8B-B14F-4D97-AF65-F5344CB8AC3E}">
        <p14:creationId xmlns:p14="http://schemas.microsoft.com/office/powerpoint/2010/main" val="2230471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EDB36-09E6-B7DE-C9FC-7C94E5B67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1B0BAD-6AF0-B7AA-D13C-60F9D51C9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49" y="365126"/>
            <a:ext cx="10695218" cy="698904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Spese programmate </a:t>
            </a:r>
          </a:p>
        </p:txBody>
      </p:sp>
      <p:sp>
        <p:nvSpPr>
          <p:cNvPr id="4" name="Segnaposto contenuto 5">
            <a:extLst>
              <a:ext uri="{FF2B5EF4-FFF2-40B4-BE49-F238E27FC236}">
                <a16:creationId xmlns:a16="http://schemas.microsoft.com/office/drawing/2014/main" id="{9B312CBB-358E-7FEC-09A3-517A098F3E8B}"/>
              </a:ext>
            </a:extLst>
          </p:cNvPr>
          <p:cNvSpPr txBox="1">
            <a:spLocks/>
          </p:cNvSpPr>
          <p:nvPr/>
        </p:nvSpPr>
        <p:spPr>
          <a:xfrm>
            <a:off x="452150" y="1039337"/>
            <a:ext cx="3963986" cy="841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 inserire una spesa cliccare sul tasto 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DETTAGLIO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relativo alla tipologia di spesa desiderata. </a:t>
            </a:r>
            <a:endParaRPr lang="it-IT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09D39FE-732A-738C-03EB-C1EBC804E180}"/>
              </a:ext>
            </a:extLst>
          </p:cNvPr>
          <p:cNvSpPr txBox="1"/>
          <p:nvPr/>
        </p:nvSpPr>
        <p:spPr>
          <a:xfrm>
            <a:off x="10380517" y="2332186"/>
            <a:ext cx="1569027" cy="738664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Selezionare </a:t>
            </a: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 aggiungere una spesa</a:t>
            </a:r>
            <a:endParaRPr lang="it-IT" sz="14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A00B556-C868-56EA-4AFC-A4873C30845D}"/>
              </a:ext>
            </a:extLst>
          </p:cNvPr>
          <p:cNvSpPr txBox="1"/>
          <p:nvPr/>
        </p:nvSpPr>
        <p:spPr>
          <a:xfrm>
            <a:off x="543589" y="4249796"/>
            <a:ext cx="6541625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Nella scher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mata andranno compilati i seguenti </a:t>
            </a:r>
            <a:r>
              <a:rPr lang="it-IT" sz="14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CAMPI: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DESCRIZIONE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it-IT" sz="1000" dirty="0">
                <a:latin typeface="Verdana" panose="020B0604030504040204" pitchFamily="34" charset="0"/>
                <a:ea typeface="Verdana" panose="020B0604030504040204" pitchFamily="34" charset="0"/>
              </a:rPr>
              <a:t>indicare il singolo bene/servizio oggetto dell’acquisto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QUANTITÀ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it-IT" sz="1000" dirty="0">
                <a:latin typeface="Verdana" panose="020B0604030504040204" pitchFamily="34" charset="0"/>
                <a:ea typeface="Verdana" panose="020B0604030504040204" pitchFamily="34" charset="0"/>
              </a:rPr>
              <a:t>indicare il numero di unità del  bene/servizio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COSTO UNITARIO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it-IT" sz="1000" dirty="0">
                <a:latin typeface="Verdana" panose="020B0604030504040204" pitchFamily="34" charset="0"/>
                <a:ea typeface="Verdana" panose="020B0604030504040204" pitchFamily="34" charset="0"/>
              </a:rPr>
              <a:t>indicare il costo </a:t>
            </a:r>
            <a:r>
              <a:rPr lang="it-IT" sz="1000" u="sng" dirty="0">
                <a:latin typeface="Verdana" panose="020B0604030504040204" pitchFamily="34" charset="0"/>
                <a:ea typeface="Verdana" panose="020B0604030504040204" pitchFamily="34" charset="0"/>
              </a:rPr>
              <a:t>(al netto dell’iva che </a:t>
            </a:r>
            <a:r>
              <a:rPr lang="it-IT" sz="1000" i="0" u="sng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non è costo ammissibile</a:t>
            </a:r>
            <a:r>
              <a:rPr lang="it-IT" sz="1000" i="0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) di una unità di bene/servizio</a:t>
            </a:r>
            <a:r>
              <a:rPr lang="it-IT" sz="1000" b="0" i="0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it-IT" sz="1000" b="0" i="0" u="sng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Eventuali note. </a:t>
            </a:r>
          </a:p>
          <a:p>
            <a:endParaRPr lang="it-I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1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IMPORTANTE:</a:t>
            </a:r>
            <a:r>
              <a:rPr lang="it-IT" sz="1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4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occorre tener presente gli importi di spesa minimi richiesti dall’Avviso. 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533307D6-8F43-013A-DEAB-8C484E115ADB}"/>
              </a:ext>
            </a:extLst>
          </p:cNvPr>
          <p:cNvCxnSpPr>
            <a:cxnSpLocks/>
          </p:cNvCxnSpPr>
          <p:nvPr/>
        </p:nvCxnSpPr>
        <p:spPr>
          <a:xfrm>
            <a:off x="5818910" y="4431698"/>
            <a:ext cx="207273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29535351-F2EE-C1C2-341E-9EF0BF45A796}"/>
              </a:ext>
            </a:extLst>
          </p:cNvPr>
          <p:cNvCxnSpPr>
            <a:cxnSpLocks/>
          </p:cNvCxnSpPr>
          <p:nvPr/>
        </p:nvCxnSpPr>
        <p:spPr>
          <a:xfrm flipH="1">
            <a:off x="10281162" y="3148445"/>
            <a:ext cx="837112" cy="19506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7FAC378B-D18B-8E03-F33E-7562F7AE8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2" y="2351407"/>
            <a:ext cx="10049592" cy="1254222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A0D69CC-A894-ED51-936B-65180CA3E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392" y="3794644"/>
            <a:ext cx="2459726" cy="3004766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05C9F914-F2FF-0BC3-66E6-35DB95BDA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76" y="171863"/>
            <a:ext cx="6749041" cy="2032093"/>
          </a:xfrm>
          <a:prstGeom prst="rect">
            <a:avLst/>
          </a:prstGeom>
          <a:ln>
            <a:solidFill>
              <a:srgbClr val="003399"/>
            </a:solidFill>
          </a:ln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AEA7BB50-F0BC-E7B3-CC1A-47CA9A11B8AC}"/>
              </a:ext>
            </a:extLst>
          </p:cNvPr>
          <p:cNvSpPr/>
          <p:nvPr/>
        </p:nvSpPr>
        <p:spPr>
          <a:xfrm>
            <a:off x="11244828" y="535317"/>
            <a:ext cx="590416" cy="4624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1FC6284B-7D95-F3DD-461B-58D76B26A4D6}"/>
              </a:ext>
            </a:extLst>
          </p:cNvPr>
          <p:cNvSpPr/>
          <p:nvPr/>
        </p:nvSpPr>
        <p:spPr>
          <a:xfrm>
            <a:off x="9768099" y="3194154"/>
            <a:ext cx="388685" cy="29717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783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8202F-250D-68D6-0238-1E047E2C3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C484ED-8428-F050-1B01-9658073C0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814" y="2893764"/>
            <a:ext cx="6931430" cy="1281763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3399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ACCESSO AL PORTALE E INFORMAZIONI GENERALI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301220D2-EF34-F5CD-EC8E-535D144146BF}"/>
              </a:ext>
            </a:extLst>
          </p:cNvPr>
          <p:cNvSpPr/>
          <p:nvPr/>
        </p:nvSpPr>
        <p:spPr>
          <a:xfrm>
            <a:off x="-3454399" y="-317500"/>
            <a:ext cx="6931429" cy="7467600"/>
          </a:xfrm>
          <a:prstGeom prst="ellips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6B424CD-577E-1D46-1C24-F31B4389AE95}"/>
              </a:ext>
            </a:extLst>
          </p:cNvPr>
          <p:cNvSpPr/>
          <p:nvPr/>
        </p:nvSpPr>
        <p:spPr>
          <a:xfrm>
            <a:off x="11831594" y="774700"/>
            <a:ext cx="360406" cy="533120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C957E0BB-EFB1-7837-CB80-470C07B852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80072" y="3356351"/>
            <a:ext cx="2749550" cy="27495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C9172A-282B-EB81-EFEA-E0957F5C014E}"/>
              </a:ext>
            </a:extLst>
          </p:cNvPr>
          <p:cNvSpPr txBox="1"/>
          <p:nvPr/>
        </p:nvSpPr>
        <p:spPr>
          <a:xfrm>
            <a:off x="9307030" y="6105901"/>
            <a:ext cx="2093991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" dirty="0">
                <a:latin typeface="Verdana" panose="020B0604030504040204" pitchFamily="34" charset="0"/>
                <a:ea typeface="Verdana" panose="020B0604030504040204" pitchFamily="34" charset="0"/>
              </a:rPr>
              <a:t>&lt;a </a:t>
            </a:r>
            <a:r>
              <a:rPr lang="it-IT" sz="400" dirty="0" err="1">
                <a:latin typeface="Verdana" panose="020B0604030504040204" pitchFamily="34" charset="0"/>
                <a:ea typeface="Verdana" panose="020B0604030504040204" pitchFamily="34" charset="0"/>
              </a:rPr>
              <a:t>href</a:t>
            </a:r>
            <a:r>
              <a:rPr lang="it-IT" sz="400" dirty="0">
                <a:latin typeface="Verdana" panose="020B0604030504040204" pitchFamily="34" charset="0"/>
                <a:ea typeface="Verdana" panose="020B0604030504040204" pitchFamily="34" charset="0"/>
              </a:rPr>
              <a:t>="https://storyset.com/user"&gt;User </a:t>
            </a:r>
            <a:r>
              <a:rPr lang="it-IT" sz="400" dirty="0" err="1">
                <a:latin typeface="Verdana" panose="020B0604030504040204" pitchFamily="34" charset="0"/>
                <a:ea typeface="Verdana" panose="020B0604030504040204" pitchFamily="34" charset="0"/>
              </a:rPr>
              <a:t>illustrations</a:t>
            </a:r>
            <a:r>
              <a:rPr lang="it-IT" sz="400" dirty="0">
                <a:latin typeface="Verdana" panose="020B0604030504040204" pitchFamily="34" charset="0"/>
                <a:ea typeface="Verdana" panose="020B0604030504040204" pitchFamily="34" charset="0"/>
              </a:rPr>
              <a:t> by </a:t>
            </a:r>
            <a:r>
              <a:rPr lang="it-IT" sz="400" dirty="0" err="1">
                <a:latin typeface="Verdana" panose="020B0604030504040204" pitchFamily="34" charset="0"/>
                <a:ea typeface="Verdana" panose="020B0604030504040204" pitchFamily="34" charset="0"/>
              </a:rPr>
              <a:t>Storyset</a:t>
            </a:r>
            <a:r>
              <a:rPr lang="it-IT" sz="400" dirty="0">
                <a:latin typeface="Verdana" panose="020B0604030504040204" pitchFamily="34" charset="0"/>
                <a:ea typeface="Verdana" panose="020B0604030504040204" pitchFamily="34" charset="0"/>
              </a:rPr>
              <a:t>&lt;/a&gt;</a:t>
            </a:r>
          </a:p>
        </p:txBody>
      </p:sp>
    </p:spTree>
    <p:extLst>
      <p:ext uri="{BB962C8B-B14F-4D97-AF65-F5344CB8AC3E}">
        <p14:creationId xmlns:p14="http://schemas.microsoft.com/office/powerpoint/2010/main" val="960895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995FB-912A-79BF-E9FA-48388C773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4C9CD0-C716-997D-5E99-DC66B0BB9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49" y="260371"/>
            <a:ext cx="10695218" cy="698904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Allegati </a:t>
            </a:r>
          </a:p>
        </p:txBody>
      </p:sp>
      <p:sp>
        <p:nvSpPr>
          <p:cNvPr id="4" name="Segnaposto contenuto 5">
            <a:extLst>
              <a:ext uri="{FF2B5EF4-FFF2-40B4-BE49-F238E27FC236}">
                <a16:creationId xmlns:a16="http://schemas.microsoft.com/office/drawing/2014/main" id="{13EC4CE2-58BB-EBF2-0DAE-509F6A7F756F}"/>
              </a:ext>
            </a:extLst>
          </p:cNvPr>
          <p:cNvSpPr txBox="1">
            <a:spLocks/>
          </p:cNvSpPr>
          <p:nvPr/>
        </p:nvSpPr>
        <p:spPr>
          <a:xfrm>
            <a:off x="452148" y="868214"/>
            <a:ext cx="11437731" cy="541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sezione è dedicata al caricamento degli allegati richiesti dall’Avviso. </a:t>
            </a: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Gli allegati bordati di </a:t>
            </a: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ROSSO </a:t>
            </a: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(con l’indicazione SI nel campo dedicato) sono obbligatori. In mancanza di questi, non sarà possibile procedere con la sottoscrizione della domanda.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D7768A3-FC4E-CFDB-B86E-CFCE4D690004}"/>
              </a:ext>
            </a:extLst>
          </p:cNvPr>
          <p:cNvSpPr txBox="1"/>
          <p:nvPr/>
        </p:nvSpPr>
        <p:spPr>
          <a:xfrm>
            <a:off x="7888528" y="4898388"/>
            <a:ext cx="3048973" cy="738664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tasto rosso «CESTINO» permette di eliminare il file allegato. </a:t>
            </a:r>
            <a:endParaRPr lang="it-IT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58A08B3-8852-AD02-062B-3833B58A2711}"/>
              </a:ext>
            </a:extLst>
          </p:cNvPr>
          <p:cNvSpPr txBox="1"/>
          <p:nvPr/>
        </p:nvSpPr>
        <p:spPr>
          <a:xfrm>
            <a:off x="10464592" y="1652041"/>
            <a:ext cx="1425288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Cliccare il tasto </a:t>
            </a:r>
            <a:r>
              <a:rPr lang="it-IT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AGGIUNGI</a:t>
            </a: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it-IT" sz="14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Compilare le informazioni richieste e allegare il file tramite il tasto </a:t>
            </a:r>
            <a:r>
              <a:rPr lang="it-IT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SCEGLI FILE. </a:t>
            </a:r>
            <a:endParaRPr lang="it-IT" sz="1400" b="1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DC11418-F03C-83DD-1658-D05958C46EF2}"/>
              </a:ext>
            </a:extLst>
          </p:cNvPr>
          <p:cNvSpPr txBox="1"/>
          <p:nvPr/>
        </p:nvSpPr>
        <p:spPr>
          <a:xfrm>
            <a:off x="3949052" y="4913207"/>
            <a:ext cx="3048973" cy="738664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tasto «MODIFICA» permette di modificare il file allegato o la denominazione inserita. </a:t>
            </a:r>
            <a:endParaRPr lang="it-IT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0E170C0-D476-7CBF-3722-3735418607E2}"/>
              </a:ext>
            </a:extLst>
          </p:cNvPr>
          <p:cNvSpPr txBox="1"/>
          <p:nvPr/>
        </p:nvSpPr>
        <p:spPr>
          <a:xfrm>
            <a:off x="776162" y="6004900"/>
            <a:ext cx="10639676" cy="523220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ATTENZIONE! L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dimensione massima di ogni file allegato deve essere 10 MB</a:t>
            </a: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formato supportato dei file da allegare è jpg, pdf, png,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tiff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txt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xml. 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63AC184B-448E-1AF7-9E82-659904FAEEC7}"/>
              </a:ext>
            </a:extLst>
          </p:cNvPr>
          <p:cNvCxnSpPr>
            <a:cxnSpLocks/>
          </p:cNvCxnSpPr>
          <p:nvPr/>
        </p:nvCxnSpPr>
        <p:spPr>
          <a:xfrm flipH="1">
            <a:off x="10027227" y="2130137"/>
            <a:ext cx="437365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id="{C877A69C-164B-1C3B-2432-7E8F990D7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47" y="1551073"/>
            <a:ext cx="9471171" cy="2440949"/>
          </a:xfrm>
          <a:prstGeom prst="rect">
            <a:avLst/>
          </a:prstGeom>
          <a:ln>
            <a:solidFill>
              <a:srgbClr val="003399"/>
            </a:solidFill>
          </a:ln>
        </p:spPr>
      </p:pic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7D3BCE8E-78E6-B29E-529E-9C944175D26D}"/>
              </a:ext>
            </a:extLst>
          </p:cNvPr>
          <p:cNvCxnSpPr>
            <a:cxnSpLocks/>
          </p:cNvCxnSpPr>
          <p:nvPr/>
        </p:nvCxnSpPr>
        <p:spPr>
          <a:xfrm flipH="1">
            <a:off x="9029700" y="3231573"/>
            <a:ext cx="581891" cy="168163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CE013751-16B2-3150-2DD2-2895E7794303}"/>
              </a:ext>
            </a:extLst>
          </p:cNvPr>
          <p:cNvCxnSpPr>
            <a:cxnSpLocks/>
          </p:cNvCxnSpPr>
          <p:nvPr/>
        </p:nvCxnSpPr>
        <p:spPr>
          <a:xfrm flipH="1">
            <a:off x="5319201" y="2910635"/>
            <a:ext cx="3804017" cy="198775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605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18998-6F59-5047-CD11-06DC2140E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1CBBFD-9AE8-E41A-A772-6AD3448CA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49" y="365126"/>
            <a:ext cx="10695218" cy="698904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Allegati </a:t>
            </a:r>
            <a:r>
              <a:rPr lang="it-IT" sz="20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titolare effettivo </a:t>
            </a:r>
            <a:endParaRPr lang="it-IT" sz="28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9447C7-376E-99D7-8D46-629240105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85" y="1304194"/>
            <a:ext cx="11483546" cy="934128"/>
          </a:xfrm>
          <a:prstGeom prst="rect">
            <a:avLst/>
          </a:prstGeom>
          <a:ln>
            <a:solidFill>
              <a:srgbClr val="003399"/>
            </a:solidFill>
          </a:ln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CF50F56-7E94-EFD1-C633-D3B55C312F0A}"/>
              </a:ext>
            </a:extLst>
          </p:cNvPr>
          <p:cNvSpPr txBox="1">
            <a:spLocks/>
          </p:cNvSpPr>
          <p:nvPr/>
        </p:nvSpPr>
        <p:spPr>
          <a:xfrm>
            <a:off x="452149" y="981019"/>
            <a:ext cx="10515600" cy="240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Cliccare sul tasto </a:t>
            </a:r>
            <a:r>
              <a:rPr lang="it-IT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AGGIUNGI</a:t>
            </a: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per accedere al caricamento.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14C9562-4B61-24E7-F7D8-D2FD556F4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757" y="2478486"/>
            <a:ext cx="3720876" cy="3884268"/>
          </a:xfrm>
          <a:prstGeom prst="rect">
            <a:avLst/>
          </a:prstGeom>
          <a:ln>
            <a:solidFill>
              <a:srgbClr val="003399"/>
            </a:solidFill>
          </a:ln>
        </p:spPr>
      </p:pic>
      <p:sp>
        <p:nvSpPr>
          <p:cNvPr id="10" name="Segnaposto contenuto 5">
            <a:extLst>
              <a:ext uri="{FF2B5EF4-FFF2-40B4-BE49-F238E27FC236}">
                <a16:creationId xmlns:a16="http://schemas.microsoft.com/office/drawing/2014/main" id="{9DCFAEB5-6C7E-965D-49E0-CCA434D27AE4}"/>
              </a:ext>
            </a:extLst>
          </p:cNvPr>
          <p:cNvSpPr txBox="1">
            <a:spLocks/>
          </p:cNvSpPr>
          <p:nvPr/>
        </p:nvSpPr>
        <p:spPr>
          <a:xfrm>
            <a:off x="546885" y="2404344"/>
            <a:ext cx="6807001" cy="412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Cliccare il tasto </a:t>
            </a:r>
            <a:r>
              <a:rPr lang="it-IT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STAMPA DICHIARAZIONE </a:t>
            </a: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 scaricare automaticamente la comunicazione dei dati sulla titolarità effettiva, precompilata con i dati inseriti nell’apposita sezione dell’anagrafica dell’azienda (si vedano slide iniziali sul titolare effettivo). </a:t>
            </a:r>
          </a:p>
          <a:p>
            <a:pPr marL="0" indent="0">
              <a:buNone/>
            </a:pPr>
            <a:b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it-IT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it-IT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it-IT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it-IT" sz="1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Una volta scaricata, il legale rappresentante deve </a:t>
            </a:r>
            <a:r>
              <a:rPr lang="it-IT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FIRMARE</a:t>
            </a: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comunicazione. ATTENZIONE: in caso di firma autografa è necessario allegare anche il documento di identità del LR in un unico PDF.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Caricare la comunicazione firmata attraverso il tasto </a:t>
            </a:r>
            <a:r>
              <a:rPr lang="it-IT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SCEGLI FILE.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Nel campo NOME inserire la denominazione che si vuole dare all’allegato.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SALVARE.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F862B46-5686-9D50-D824-60807AE6D481}"/>
              </a:ext>
            </a:extLst>
          </p:cNvPr>
          <p:cNvSpPr txBox="1"/>
          <p:nvPr/>
        </p:nvSpPr>
        <p:spPr>
          <a:xfrm>
            <a:off x="1076530" y="3499527"/>
            <a:ext cx="6096000" cy="95410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ATTENZIONE! Per scaricare la «Comunicazione dei dati sulla titolarità effettiva» è necessario aver prima VALIDATO i dati dei titolari effettivi nella relativa sezione dell’anagrafica dell’azienda. </a:t>
            </a:r>
            <a:endParaRPr lang="it-IT" sz="1400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CCE763AE-9298-F44C-78B8-E2B78C3B6A71}"/>
              </a:ext>
            </a:extLst>
          </p:cNvPr>
          <p:cNvSpPr/>
          <p:nvPr/>
        </p:nvSpPr>
        <p:spPr>
          <a:xfrm>
            <a:off x="7957542" y="4900794"/>
            <a:ext cx="1804295" cy="49499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8D405E0-8097-E1F8-1E59-44E99B414562}"/>
              </a:ext>
            </a:extLst>
          </p:cNvPr>
          <p:cNvCxnSpPr>
            <a:cxnSpLocks/>
          </p:cNvCxnSpPr>
          <p:nvPr/>
        </p:nvCxnSpPr>
        <p:spPr>
          <a:xfrm>
            <a:off x="7035222" y="2903196"/>
            <a:ext cx="1007535" cy="199759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002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F50BD-BE3C-9B68-4475-9CB338061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F1110B-79FF-DE76-698C-1C606AF2E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49" y="365126"/>
            <a:ext cx="10695218" cy="698904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Chiusura del progetto </a:t>
            </a:r>
          </a:p>
        </p:txBody>
      </p:sp>
      <p:sp>
        <p:nvSpPr>
          <p:cNvPr id="4" name="Segnaposto contenuto 5">
            <a:extLst>
              <a:ext uri="{FF2B5EF4-FFF2-40B4-BE49-F238E27FC236}">
                <a16:creationId xmlns:a16="http://schemas.microsoft.com/office/drawing/2014/main" id="{3EBB996E-9BD3-BF47-DC06-5D6979DEE930}"/>
              </a:ext>
            </a:extLst>
          </p:cNvPr>
          <p:cNvSpPr txBox="1">
            <a:spLocks/>
          </p:cNvSpPr>
          <p:nvPr/>
        </p:nvSpPr>
        <p:spPr>
          <a:xfrm>
            <a:off x="631765" y="1269395"/>
            <a:ext cx="3148407" cy="162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Solo se il progetto è completo in tutte le sue parti (compres</a:t>
            </a: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gli allegati) viene visualizzato il tasto 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CHIUDI PROGETTO 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 permette di bloccare tutti i dati inseriti. </a:t>
            </a:r>
            <a:endParaRPr lang="it-IT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9FE90BD-C6B7-0809-8858-3FA9B6F631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08" r="22558"/>
          <a:stretch/>
        </p:blipFill>
        <p:spPr>
          <a:xfrm>
            <a:off x="5499762" y="1240032"/>
            <a:ext cx="6153553" cy="1912503"/>
          </a:xfrm>
          <a:prstGeom prst="rect">
            <a:avLst/>
          </a:prstGeom>
          <a:ln>
            <a:solidFill>
              <a:srgbClr val="003399"/>
            </a:solidFill>
          </a:ln>
        </p:spPr>
      </p:pic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5073F16D-3805-8537-97FC-8AEC52A355A9}"/>
              </a:ext>
            </a:extLst>
          </p:cNvPr>
          <p:cNvCxnSpPr>
            <a:cxnSpLocks/>
          </p:cNvCxnSpPr>
          <p:nvPr/>
        </p:nvCxnSpPr>
        <p:spPr>
          <a:xfrm>
            <a:off x="3780172" y="1940560"/>
            <a:ext cx="1805981" cy="31475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B62C212-0375-5C7E-D54E-FA11BAECE7FD}"/>
              </a:ext>
            </a:extLst>
          </p:cNvPr>
          <p:cNvSpPr txBox="1"/>
          <p:nvPr/>
        </p:nvSpPr>
        <p:spPr>
          <a:xfrm>
            <a:off x="766976" y="3715544"/>
            <a:ext cx="26898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È possibile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svalidare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il progetto 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solo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se non si è proceduto alla sottoscrizione definitiva. 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B2FBBC7-9162-48FC-D6FC-E0C5518CDCF8}"/>
              </a:ext>
            </a:extLst>
          </p:cNvPr>
          <p:cNvSpPr txBox="1"/>
          <p:nvPr/>
        </p:nvSpPr>
        <p:spPr>
          <a:xfrm>
            <a:off x="2610198" y="5806348"/>
            <a:ext cx="75802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Attraverso il tasto 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SCARICA SCHEDA PROGETTO 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è possibile scaricare l’anteprima della scheda progetto così come verrà inviata all’Amministrazione. Se il progetto non è ancora stato chiuso è possibile visualizzare un 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FAC-SIMILE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 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C8F4EC54-B527-593B-7272-EC83A3391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196" y="3692574"/>
            <a:ext cx="6131531" cy="1360273"/>
          </a:xfrm>
          <a:prstGeom prst="rect">
            <a:avLst/>
          </a:prstGeom>
          <a:ln>
            <a:solidFill>
              <a:srgbClr val="003399"/>
            </a:solidFill>
          </a:ln>
        </p:spPr>
      </p:pic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6EC9C30F-FBE5-7774-FB05-6AFBD5991103}"/>
              </a:ext>
            </a:extLst>
          </p:cNvPr>
          <p:cNvCxnSpPr>
            <a:cxnSpLocks/>
          </p:cNvCxnSpPr>
          <p:nvPr/>
        </p:nvCxnSpPr>
        <p:spPr>
          <a:xfrm>
            <a:off x="3221103" y="4156569"/>
            <a:ext cx="1118140" cy="2207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F6263CB4-1251-2ACD-073C-0656AF074AE9}"/>
              </a:ext>
            </a:extLst>
          </p:cNvPr>
          <p:cNvCxnSpPr>
            <a:cxnSpLocks/>
          </p:cNvCxnSpPr>
          <p:nvPr/>
        </p:nvCxnSpPr>
        <p:spPr>
          <a:xfrm flipV="1">
            <a:off x="5586153" y="4651159"/>
            <a:ext cx="0" cy="106799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913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BF8FB-9F4B-C69C-6CF1-731F3B0A9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406BA4-F611-8D0F-F46C-33104FA4D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114" y="2788118"/>
            <a:ext cx="6931429" cy="1281763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3399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SOTTOSCRIVERE UN PROGETTO</a:t>
            </a:r>
            <a:endParaRPr lang="it-IT" dirty="0">
              <a:latin typeface="Arial Black" panose="020B0A04020102020204" pitchFamily="34" charset="0"/>
            </a:endParaRP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69A88034-B760-B147-79B1-A71955F82D4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181065" y="3624649"/>
            <a:ext cx="2650529" cy="265052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760F40A-E103-45E3-4B63-9A4E0659FB3B}"/>
              </a:ext>
            </a:extLst>
          </p:cNvPr>
          <p:cNvSpPr txBox="1"/>
          <p:nvPr/>
        </p:nvSpPr>
        <p:spPr>
          <a:xfrm>
            <a:off x="9338278" y="6105901"/>
            <a:ext cx="265052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" dirty="0">
                <a:latin typeface="Verdana" panose="020B0604030504040204" pitchFamily="34" charset="0"/>
                <a:ea typeface="Verdana" panose="020B0604030504040204" pitchFamily="34" charset="0"/>
              </a:rPr>
              <a:t>&lt;a </a:t>
            </a:r>
            <a:r>
              <a:rPr lang="it-IT" sz="400" dirty="0" err="1">
                <a:latin typeface="Verdana" panose="020B0604030504040204" pitchFamily="34" charset="0"/>
                <a:ea typeface="Verdana" panose="020B0604030504040204" pitchFamily="34" charset="0"/>
              </a:rPr>
              <a:t>href</a:t>
            </a:r>
            <a:r>
              <a:rPr lang="it-IT" sz="400" dirty="0">
                <a:latin typeface="Verdana" panose="020B0604030504040204" pitchFamily="34" charset="0"/>
                <a:ea typeface="Verdana" panose="020B0604030504040204" pitchFamily="34" charset="0"/>
              </a:rPr>
              <a:t>="https://storyset.com/work"&gt;Work </a:t>
            </a:r>
            <a:r>
              <a:rPr lang="it-IT" sz="400" dirty="0" err="1">
                <a:latin typeface="Verdana" panose="020B0604030504040204" pitchFamily="34" charset="0"/>
                <a:ea typeface="Verdana" panose="020B0604030504040204" pitchFamily="34" charset="0"/>
              </a:rPr>
              <a:t>illustrations</a:t>
            </a:r>
            <a:r>
              <a:rPr lang="it-IT" sz="400" dirty="0">
                <a:latin typeface="Verdana" panose="020B0604030504040204" pitchFamily="34" charset="0"/>
                <a:ea typeface="Verdana" panose="020B0604030504040204" pitchFamily="34" charset="0"/>
              </a:rPr>
              <a:t> by </a:t>
            </a:r>
            <a:r>
              <a:rPr lang="it-IT" sz="400" dirty="0" err="1">
                <a:latin typeface="Verdana" panose="020B0604030504040204" pitchFamily="34" charset="0"/>
                <a:ea typeface="Verdana" panose="020B0604030504040204" pitchFamily="34" charset="0"/>
              </a:rPr>
              <a:t>Storyset</a:t>
            </a:r>
            <a:r>
              <a:rPr lang="it-IT" sz="400" dirty="0">
                <a:latin typeface="Verdana" panose="020B0604030504040204" pitchFamily="34" charset="0"/>
                <a:ea typeface="Verdana" panose="020B0604030504040204" pitchFamily="34" charset="0"/>
              </a:rPr>
              <a:t>&lt;/a&gt;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135B8ED2-8590-C288-F18B-428C8AF562CE}"/>
              </a:ext>
            </a:extLst>
          </p:cNvPr>
          <p:cNvSpPr/>
          <p:nvPr/>
        </p:nvSpPr>
        <p:spPr>
          <a:xfrm>
            <a:off x="-3454399" y="-317500"/>
            <a:ext cx="6931429" cy="7467600"/>
          </a:xfrm>
          <a:prstGeom prst="ellips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ECD86B6-2E56-8BBF-F9A7-8211587802FC}"/>
              </a:ext>
            </a:extLst>
          </p:cNvPr>
          <p:cNvSpPr/>
          <p:nvPr/>
        </p:nvSpPr>
        <p:spPr>
          <a:xfrm>
            <a:off x="11831594" y="774700"/>
            <a:ext cx="360406" cy="533120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687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FB86E-B05F-128B-FCF0-B98DAA419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49BBF6-FD43-79D0-390F-E7825DA7C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49" y="378654"/>
            <a:ext cx="10695218" cy="698904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Informativa privacy e </a:t>
            </a:r>
            <a:r>
              <a:rPr lang="it-IT" sz="2800" b="1" dirty="0" err="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fac-simili</a:t>
            </a:r>
            <a:endParaRPr lang="it-IT" sz="36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egnaposto contenuto 5">
            <a:extLst>
              <a:ext uri="{FF2B5EF4-FFF2-40B4-BE49-F238E27FC236}">
                <a16:creationId xmlns:a16="http://schemas.microsoft.com/office/drawing/2014/main" id="{2B756EBE-5829-88CD-A803-3D37A84B4773}"/>
              </a:ext>
            </a:extLst>
          </p:cNvPr>
          <p:cNvSpPr txBox="1">
            <a:spLocks/>
          </p:cNvSpPr>
          <p:nvPr/>
        </p:nvSpPr>
        <p:spPr>
          <a:xfrm>
            <a:off x="481046" y="1205814"/>
            <a:ext cx="9342745" cy="500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Una volta chiuso il progetto è necessario 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TORNARE ALL’AVVISO 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 poter procedere con la sottoscrizione.  </a:t>
            </a:r>
            <a:endParaRPr lang="it-IT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C47AA89-0607-A5F0-8C7F-D99DC33C3DD4}"/>
              </a:ext>
            </a:extLst>
          </p:cNvPr>
          <p:cNvSpPr txBox="1"/>
          <p:nvPr/>
        </p:nvSpPr>
        <p:spPr>
          <a:xfrm>
            <a:off x="481046" y="2121794"/>
            <a:ext cx="51901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Cliccare il tasto 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SOTTOSCRIZIONE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per procedere. 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9F944B7-C3E0-B13B-8357-26A316095709}"/>
              </a:ext>
            </a:extLst>
          </p:cNvPr>
          <p:cNvSpPr txBox="1"/>
          <p:nvPr/>
        </p:nvSpPr>
        <p:spPr>
          <a:xfrm>
            <a:off x="1727825" y="5984237"/>
            <a:ext cx="36815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È possibile scaricare il FAC-SIMILE della 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domanda di contributo 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prima di procedere alla sottoscrizione.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233B53F-CCF9-125A-6E07-1FD1CB213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065" y="769670"/>
            <a:ext cx="2113742" cy="13664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B79D0F08-B8FF-3725-79A9-C9977303A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19" y="3885211"/>
            <a:ext cx="9672505" cy="1649229"/>
          </a:xfrm>
          <a:prstGeom prst="rect">
            <a:avLst/>
          </a:prstGeom>
          <a:ln>
            <a:solidFill>
              <a:srgbClr val="003399"/>
            </a:solidFill>
          </a:ln>
        </p:spPr>
      </p:pic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F88A54DB-9618-FA0F-367D-46C1941E8DA7}"/>
              </a:ext>
            </a:extLst>
          </p:cNvPr>
          <p:cNvCxnSpPr>
            <a:cxnSpLocks/>
          </p:cNvCxnSpPr>
          <p:nvPr/>
        </p:nvCxnSpPr>
        <p:spPr>
          <a:xfrm flipV="1">
            <a:off x="3494298" y="5534440"/>
            <a:ext cx="0" cy="4038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93E0E8E8-37F3-E35F-9045-FBBEC5ACD3D7}"/>
              </a:ext>
            </a:extLst>
          </p:cNvPr>
          <p:cNvCxnSpPr>
            <a:cxnSpLocks/>
          </p:cNvCxnSpPr>
          <p:nvPr/>
        </p:nvCxnSpPr>
        <p:spPr>
          <a:xfrm flipV="1">
            <a:off x="8342113" y="5085827"/>
            <a:ext cx="0" cy="82072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ED077D8-EF0D-7F27-EA67-1EA682C7F5F5}"/>
              </a:ext>
            </a:extLst>
          </p:cNvPr>
          <p:cNvSpPr txBox="1"/>
          <p:nvPr/>
        </p:nvSpPr>
        <p:spPr>
          <a:xfrm>
            <a:off x="6782630" y="5911828"/>
            <a:ext cx="38752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Selezionare per scaricare e prendere visione dell’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INFORMATIVA PRIVACY.</a:t>
            </a:r>
            <a:endParaRPr lang="it-IT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" name="Connettore a gomito 4">
            <a:extLst>
              <a:ext uri="{FF2B5EF4-FFF2-40B4-BE49-F238E27FC236}">
                <a16:creationId xmlns:a16="http://schemas.microsoft.com/office/drawing/2014/main" id="{D739C7C9-A302-B770-7FB7-4D07E162971C}"/>
              </a:ext>
            </a:extLst>
          </p:cNvPr>
          <p:cNvCxnSpPr>
            <a:cxnSpLocks/>
          </p:cNvCxnSpPr>
          <p:nvPr/>
        </p:nvCxnSpPr>
        <p:spPr>
          <a:xfrm>
            <a:off x="5675198" y="1487656"/>
            <a:ext cx="3646085" cy="364407"/>
          </a:xfrm>
          <a:prstGeom prst="bentConnector3">
            <a:avLst>
              <a:gd name="adj1" fmla="val 3231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AC234101-6399-4C55-79CA-CDE1006E20EC}"/>
              </a:ext>
            </a:extLst>
          </p:cNvPr>
          <p:cNvSpPr/>
          <p:nvPr/>
        </p:nvSpPr>
        <p:spPr>
          <a:xfrm>
            <a:off x="3049455" y="4709825"/>
            <a:ext cx="889686" cy="1311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EE8A8FFD-A9E3-1B96-4267-E4F474C4FB32}"/>
              </a:ext>
            </a:extLst>
          </p:cNvPr>
          <p:cNvSpPr/>
          <p:nvPr/>
        </p:nvSpPr>
        <p:spPr>
          <a:xfrm>
            <a:off x="7621577" y="4536761"/>
            <a:ext cx="1402679" cy="48374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63F23DC-F421-7522-663E-2F0D2DBC5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7" y="2627247"/>
            <a:ext cx="9192703" cy="805673"/>
          </a:xfrm>
          <a:prstGeom prst="rect">
            <a:avLst/>
          </a:prstGeom>
          <a:ln>
            <a:solidFill>
              <a:srgbClr val="003399"/>
            </a:solidFill>
          </a:ln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F028DA13-218A-D9E9-D3A3-1C7DE94957DB}"/>
              </a:ext>
            </a:extLst>
          </p:cNvPr>
          <p:cNvSpPr/>
          <p:nvPr/>
        </p:nvSpPr>
        <p:spPr>
          <a:xfrm>
            <a:off x="8322916" y="3098757"/>
            <a:ext cx="961042" cy="4024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696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2CFC9-C71C-254F-E5B6-916911F25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53955F-2124-73F6-2B7B-0192DE2A8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49" y="378654"/>
            <a:ext cx="10695218" cy="698904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Marca da bollo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08B53B1-9733-2546-716B-E83D3E1113FF}"/>
              </a:ext>
            </a:extLst>
          </p:cNvPr>
          <p:cNvSpPr txBox="1"/>
          <p:nvPr/>
        </p:nvSpPr>
        <p:spPr>
          <a:xfrm>
            <a:off x="570434" y="2746682"/>
            <a:ext cx="4388744" cy="523220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4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Cliccare per accedere alla compilazione dei dati dell</a:t>
            </a: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marca da bollo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F9CACFCD-3AD6-9B23-00F8-B77A7EBC6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34" y="1062755"/>
            <a:ext cx="8574452" cy="1462003"/>
          </a:xfrm>
          <a:prstGeom prst="rect">
            <a:avLst/>
          </a:prstGeom>
          <a:ln>
            <a:solidFill>
              <a:srgbClr val="003399"/>
            </a:solidFill>
          </a:ln>
        </p:spPr>
      </p:pic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8D96FC89-C65B-6393-E3EC-84D2FAB1BB91}"/>
              </a:ext>
            </a:extLst>
          </p:cNvPr>
          <p:cNvCxnSpPr>
            <a:cxnSpLocks/>
          </p:cNvCxnSpPr>
          <p:nvPr/>
        </p:nvCxnSpPr>
        <p:spPr>
          <a:xfrm flipV="1">
            <a:off x="5075980" y="2076865"/>
            <a:ext cx="1073360" cy="89410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C07D70F-CC34-E8CC-F7CB-F43FBAA59069}"/>
              </a:ext>
            </a:extLst>
          </p:cNvPr>
          <p:cNvSpPr txBox="1"/>
          <p:nvPr/>
        </p:nvSpPr>
        <p:spPr>
          <a:xfrm>
            <a:off x="570434" y="3708515"/>
            <a:ext cx="32336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caso di esenzione, selezionare l’apposito riquadro e riportare nel box ESENTE BOLLO NOTE la motivazione per la quale si è esentati. </a:t>
            </a:r>
          </a:p>
          <a:p>
            <a:endParaRPr lang="it-IT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caso contrario inserire il numero della marca da bollo, data e ora di emissione.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40EB7F7A-47AA-34B6-ABE5-6F4BCEAD8B5A}"/>
              </a:ext>
            </a:extLst>
          </p:cNvPr>
          <p:cNvCxnSpPr>
            <a:cxnSpLocks/>
          </p:cNvCxnSpPr>
          <p:nvPr/>
        </p:nvCxnSpPr>
        <p:spPr>
          <a:xfrm flipH="1" flipV="1">
            <a:off x="8819503" y="2122585"/>
            <a:ext cx="1466760" cy="18892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A65DC24-FC1F-DA91-F8D8-6161BADA287B}"/>
              </a:ext>
            </a:extLst>
          </p:cNvPr>
          <p:cNvSpPr txBox="1"/>
          <p:nvPr/>
        </p:nvSpPr>
        <p:spPr>
          <a:xfrm>
            <a:off x="8832676" y="4142586"/>
            <a:ext cx="2907175" cy="1384995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Cliccare quindi il tasto </a:t>
            </a:r>
            <a:r>
              <a:rPr lang="it-IT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SOTTOSCRIVI</a:t>
            </a: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per procedere con la sottoscrizione definitiva della domanda di incentivo.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A805343-A38F-2EF9-596A-216E8ADAAF22}"/>
              </a:ext>
            </a:extLst>
          </p:cNvPr>
          <p:cNvSpPr/>
          <p:nvPr/>
        </p:nvSpPr>
        <p:spPr>
          <a:xfrm>
            <a:off x="2764806" y="1755533"/>
            <a:ext cx="889686" cy="1311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ADB348B7-976E-A677-C731-123A1F83890E}"/>
              </a:ext>
            </a:extLst>
          </p:cNvPr>
          <p:cNvCxnSpPr>
            <a:cxnSpLocks/>
          </p:cNvCxnSpPr>
          <p:nvPr/>
        </p:nvCxnSpPr>
        <p:spPr>
          <a:xfrm>
            <a:off x="2061667" y="3388582"/>
            <a:ext cx="0" cy="31993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Ovale 4">
            <a:extLst>
              <a:ext uri="{FF2B5EF4-FFF2-40B4-BE49-F238E27FC236}">
                <a16:creationId xmlns:a16="http://schemas.microsoft.com/office/drawing/2014/main" id="{BAEC7EA4-8C88-8EEC-6BA9-88AE6D5E4A54}"/>
              </a:ext>
            </a:extLst>
          </p:cNvPr>
          <p:cNvSpPr/>
          <p:nvPr/>
        </p:nvSpPr>
        <p:spPr>
          <a:xfrm>
            <a:off x="6088380" y="1631051"/>
            <a:ext cx="931757" cy="44581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263786D-B52D-6C48-2841-38D3415A8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93" y="3524065"/>
            <a:ext cx="4201508" cy="3090764"/>
          </a:xfrm>
          <a:prstGeom prst="rect">
            <a:avLst/>
          </a:prstGeom>
          <a:ln>
            <a:solidFill>
              <a:srgbClr val="003399"/>
            </a:solidFill>
          </a:ln>
        </p:spPr>
      </p:pic>
    </p:spTree>
    <p:extLst>
      <p:ext uri="{BB962C8B-B14F-4D97-AF65-F5344CB8AC3E}">
        <p14:creationId xmlns:p14="http://schemas.microsoft.com/office/powerpoint/2010/main" val="993736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4E45D-AEC3-FDA5-6E98-13AEDC405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E4403F-7A8B-01F8-D7CF-C8CF235C8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49" y="378654"/>
            <a:ext cx="10695218" cy="698904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Sottoscrivere definitivamente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F028B73-75F0-2B3A-1F55-5E03C4D74428}"/>
              </a:ext>
            </a:extLst>
          </p:cNvPr>
          <p:cNvSpPr txBox="1"/>
          <p:nvPr/>
        </p:nvSpPr>
        <p:spPr>
          <a:xfrm>
            <a:off x="452149" y="1115338"/>
            <a:ext cx="78284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Selezionare tutte le dichiarazioni obbligatorie e, se del caso, quelle non obbligatorie. 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F2B25AAD-05BC-DBAE-1EAA-73074AC58A4A}"/>
              </a:ext>
            </a:extLst>
          </p:cNvPr>
          <p:cNvCxnSpPr>
            <a:cxnSpLocks/>
          </p:cNvCxnSpPr>
          <p:nvPr/>
        </p:nvCxnSpPr>
        <p:spPr>
          <a:xfrm>
            <a:off x="683266" y="1489215"/>
            <a:ext cx="1460571" cy="226190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F063BBC-DCD6-7386-7F85-0D96ABCC356E}"/>
              </a:ext>
            </a:extLst>
          </p:cNvPr>
          <p:cNvSpPr txBox="1"/>
          <p:nvPr/>
        </p:nvSpPr>
        <p:spPr>
          <a:xfrm>
            <a:off x="683266" y="4755688"/>
            <a:ext cx="292114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Una volta selezionate tutte le dichiarazioni, sottoscrivere definitivamente attraverso il tasto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CONFERMA E SOTTOSCRIVI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D62686D2-ED9F-066F-2ED7-D3E7B76903A9}"/>
              </a:ext>
            </a:extLst>
          </p:cNvPr>
          <p:cNvCxnSpPr>
            <a:cxnSpLocks/>
          </p:cNvCxnSpPr>
          <p:nvPr/>
        </p:nvCxnSpPr>
        <p:spPr>
          <a:xfrm>
            <a:off x="2518756" y="5757374"/>
            <a:ext cx="128016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3A04ED62-9DC7-07F2-8A37-A2F041244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5049985"/>
            <a:ext cx="7987427" cy="1087532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45E8BD4-C409-F66A-334A-2ED842667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52" y="1596720"/>
            <a:ext cx="8666019" cy="2991104"/>
          </a:xfrm>
          <a:prstGeom prst="rect">
            <a:avLst/>
          </a:prstGeom>
          <a:ln>
            <a:solidFill>
              <a:srgbClr val="003399"/>
            </a:solidFill>
          </a:ln>
        </p:spPr>
      </p:pic>
    </p:spTree>
    <p:extLst>
      <p:ext uri="{BB962C8B-B14F-4D97-AF65-F5344CB8AC3E}">
        <p14:creationId xmlns:p14="http://schemas.microsoft.com/office/powerpoint/2010/main" val="2854225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8F3EF-C717-C516-1F16-225F332E9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C68FBB-D538-5358-82BE-AE3C6EAD4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49" y="378654"/>
            <a:ext cx="10695218" cy="698904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Avvenuta sottoscrizione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9B059610-9C4D-4830-CD70-1986CB3D7E7C}"/>
              </a:ext>
            </a:extLst>
          </p:cNvPr>
          <p:cNvSpPr txBox="1"/>
          <p:nvPr/>
        </p:nvSpPr>
        <p:spPr>
          <a:xfrm>
            <a:off x="461272" y="1186465"/>
            <a:ext cx="108714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 avvenuta sottoscrizion</a:t>
            </a: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sarà possibile scaricare la scheda progetto e la domanda di incentivo presentata. 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5A1163DD-F214-2941-1319-064F6090B767}"/>
              </a:ext>
            </a:extLst>
          </p:cNvPr>
          <p:cNvGrpSpPr/>
          <p:nvPr/>
        </p:nvGrpSpPr>
        <p:grpSpPr>
          <a:xfrm>
            <a:off x="914400" y="1917253"/>
            <a:ext cx="10363200" cy="1620123"/>
            <a:chOff x="784167" y="1603150"/>
            <a:chExt cx="10363200" cy="1620123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9F921336-5B4F-7CED-E179-2AADEB059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4167" y="1603150"/>
              <a:ext cx="10363200" cy="1620123"/>
            </a:xfrm>
            <a:prstGeom prst="rect">
              <a:avLst/>
            </a:prstGeom>
            <a:ln>
              <a:solidFill>
                <a:srgbClr val="003399"/>
              </a:solidFill>
            </a:ln>
          </p:spPr>
        </p:pic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98140ABC-D9AF-F0A4-68E7-F41E5DE7EA44}"/>
                </a:ext>
              </a:extLst>
            </p:cNvPr>
            <p:cNvSpPr/>
            <p:nvPr/>
          </p:nvSpPr>
          <p:spPr>
            <a:xfrm>
              <a:off x="3286898" y="2367808"/>
              <a:ext cx="889686" cy="1311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7FC466F4-541E-DBD3-C527-1E5D1F0F6255}"/>
              </a:ext>
            </a:extLst>
          </p:cNvPr>
          <p:cNvCxnSpPr>
            <a:cxnSpLocks/>
          </p:cNvCxnSpPr>
          <p:nvPr/>
        </p:nvCxnSpPr>
        <p:spPr>
          <a:xfrm>
            <a:off x="411509" y="3253047"/>
            <a:ext cx="433883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366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DBC86-8229-2B00-2B65-7EE60553D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B8EF34-6885-E436-C7FC-058991DDC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401" y="1400140"/>
            <a:ext cx="5232509" cy="712737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003399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ASSISTENZA </a:t>
            </a:r>
            <a:endParaRPr lang="it-IT" sz="4000" dirty="0">
              <a:latin typeface="Arial Black" panose="020B0A04020102020204" pitchFamily="34" charset="0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1DD2A196-6E76-6BF8-0637-C4A74E1EDE33}"/>
              </a:ext>
            </a:extLst>
          </p:cNvPr>
          <p:cNvSpPr/>
          <p:nvPr/>
        </p:nvSpPr>
        <p:spPr>
          <a:xfrm>
            <a:off x="-3454399" y="-317500"/>
            <a:ext cx="6931429" cy="7467600"/>
          </a:xfrm>
          <a:prstGeom prst="ellips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2C529EF-D599-8DEA-6D09-7851C9E320B0}"/>
              </a:ext>
            </a:extLst>
          </p:cNvPr>
          <p:cNvSpPr/>
          <p:nvPr/>
        </p:nvSpPr>
        <p:spPr>
          <a:xfrm>
            <a:off x="11831594" y="774700"/>
            <a:ext cx="360406" cy="533120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0B0FD75A-A61E-15D1-26A7-32A051A0113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983910" y="3674378"/>
            <a:ext cx="2697933" cy="269793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1EE592B-4B0C-446F-62AD-2F55AA1C48C7}"/>
              </a:ext>
            </a:extLst>
          </p:cNvPr>
          <p:cNvSpPr txBox="1"/>
          <p:nvPr/>
        </p:nvSpPr>
        <p:spPr>
          <a:xfrm>
            <a:off x="9118381" y="6105901"/>
            <a:ext cx="2638338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" dirty="0">
                <a:latin typeface="Verdana" panose="020B0604030504040204" pitchFamily="34" charset="0"/>
                <a:ea typeface="Verdana" panose="020B0604030504040204" pitchFamily="34" charset="0"/>
              </a:rPr>
              <a:t>&lt;a </a:t>
            </a:r>
            <a:r>
              <a:rPr lang="it-IT" sz="400" dirty="0" err="1">
                <a:latin typeface="Verdana" panose="020B0604030504040204" pitchFamily="34" charset="0"/>
                <a:ea typeface="Verdana" panose="020B0604030504040204" pitchFamily="34" charset="0"/>
              </a:rPr>
              <a:t>href</a:t>
            </a:r>
            <a:r>
              <a:rPr lang="it-IT" sz="400" dirty="0">
                <a:latin typeface="Verdana" panose="020B0604030504040204" pitchFamily="34" charset="0"/>
                <a:ea typeface="Verdana" panose="020B0604030504040204" pitchFamily="34" charset="0"/>
              </a:rPr>
              <a:t>="https://storyset.com/</a:t>
            </a:r>
            <a:r>
              <a:rPr lang="it-IT" sz="400" dirty="0" err="1">
                <a:latin typeface="Verdana" panose="020B0604030504040204" pitchFamily="34" charset="0"/>
                <a:ea typeface="Verdana" panose="020B0604030504040204" pitchFamily="34" charset="0"/>
              </a:rPr>
              <a:t>communication</a:t>
            </a:r>
            <a:r>
              <a:rPr lang="it-IT" sz="400" dirty="0">
                <a:latin typeface="Verdana" panose="020B0604030504040204" pitchFamily="34" charset="0"/>
                <a:ea typeface="Verdana" panose="020B0604030504040204" pitchFamily="34" charset="0"/>
              </a:rPr>
              <a:t>"&gt;</a:t>
            </a:r>
            <a:r>
              <a:rPr lang="it-IT" sz="400" dirty="0" err="1">
                <a:latin typeface="Verdana" panose="020B0604030504040204" pitchFamily="34" charset="0"/>
                <a:ea typeface="Verdana" panose="020B0604030504040204" pitchFamily="34" charset="0"/>
              </a:rPr>
              <a:t>Communication</a:t>
            </a:r>
            <a:r>
              <a:rPr lang="it-IT" sz="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400" dirty="0" err="1">
                <a:latin typeface="Verdana" panose="020B0604030504040204" pitchFamily="34" charset="0"/>
                <a:ea typeface="Verdana" panose="020B0604030504040204" pitchFamily="34" charset="0"/>
              </a:rPr>
              <a:t>illustrations</a:t>
            </a:r>
            <a:r>
              <a:rPr lang="it-IT" sz="400" dirty="0">
                <a:latin typeface="Verdana" panose="020B0604030504040204" pitchFamily="34" charset="0"/>
                <a:ea typeface="Verdana" panose="020B0604030504040204" pitchFamily="34" charset="0"/>
              </a:rPr>
              <a:t> by </a:t>
            </a:r>
            <a:r>
              <a:rPr lang="it-IT" sz="400" dirty="0" err="1">
                <a:latin typeface="Verdana" panose="020B0604030504040204" pitchFamily="34" charset="0"/>
                <a:ea typeface="Verdana" panose="020B0604030504040204" pitchFamily="34" charset="0"/>
              </a:rPr>
              <a:t>Storyset</a:t>
            </a:r>
            <a:r>
              <a:rPr lang="it-IT" sz="400" dirty="0">
                <a:latin typeface="Verdana" panose="020B0604030504040204" pitchFamily="34" charset="0"/>
                <a:ea typeface="Verdana" panose="020B0604030504040204" pitchFamily="34" charset="0"/>
              </a:rPr>
              <a:t>&lt;/a&gt;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AF7FD93-5FCF-B4E0-67AB-B2F6F3EAB9C0}"/>
              </a:ext>
            </a:extLst>
          </p:cNvPr>
          <p:cNvSpPr txBox="1"/>
          <p:nvPr/>
        </p:nvSpPr>
        <p:spPr>
          <a:xfrm>
            <a:off x="3751401" y="2186873"/>
            <a:ext cx="668614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i="0" dirty="0">
                <a:solidFill>
                  <a:srgbClr val="1919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Eventuali </a:t>
            </a:r>
            <a:r>
              <a:rPr lang="it-IT" sz="1400" b="1" i="0" dirty="0">
                <a:solidFill>
                  <a:srgbClr val="1919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problematiche di carattere tecnico </a:t>
            </a:r>
            <a:r>
              <a:rPr lang="it-IT" sz="1400" b="0" i="0" dirty="0">
                <a:solidFill>
                  <a:srgbClr val="1919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legate all'utilizzo della piattaforma devono essere segnalate per mail scrivendo a </a:t>
            </a:r>
            <a:r>
              <a:rPr lang="it-IT" sz="1400" b="0" i="0" u="sng" dirty="0">
                <a:solidFill>
                  <a:srgbClr val="0066C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 tooltip="Link a assistenzafesrtn@performer.it"/>
              </a:rPr>
              <a:t>assistenzafesrtn@performer.it</a:t>
            </a:r>
            <a:r>
              <a:rPr lang="it-IT" sz="1400" b="0" i="0" dirty="0">
                <a:solidFill>
                  <a:srgbClr val="1919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specificando anche: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1919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it-IT" sz="1400" b="0" i="0" dirty="0">
                <a:solidFill>
                  <a:srgbClr val="1919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ominativo;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0" i="0" dirty="0">
                <a:solidFill>
                  <a:srgbClr val="1919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codice fiscale dell'azienda;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0" i="0" dirty="0">
                <a:solidFill>
                  <a:srgbClr val="1919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contatto telefonico;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0" i="0" dirty="0">
                <a:solidFill>
                  <a:srgbClr val="1919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codice identificativo della domanda (se disponibile).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E203966-CED5-93FE-C174-9BCA23C5306A}"/>
              </a:ext>
            </a:extLst>
          </p:cNvPr>
          <p:cNvSpPr txBox="1"/>
          <p:nvPr/>
        </p:nvSpPr>
        <p:spPr>
          <a:xfrm>
            <a:off x="3751401" y="3971815"/>
            <a:ext cx="48389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i="0" dirty="0">
                <a:solidFill>
                  <a:srgbClr val="1919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L'assistenza tecnica è attiva </a:t>
            </a:r>
            <a:r>
              <a:rPr lang="it-IT" sz="1400" b="1" i="0" dirty="0">
                <a:solidFill>
                  <a:srgbClr val="1919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dal lunedì al venerdì, dalle ore 9:00 alle ore 18:00</a:t>
            </a:r>
            <a:r>
              <a:rPr lang="it-IT" sz="1400" b="0" i="0" dirty="0">
                <a:solidFill>
                  <a:srgbClr val="1919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(esclusi i giorni festivi).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20E5FF-10B6-F65D-65ED-303D3440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24" y="240435"/>
            <a:ext cx="6285807" cy="698904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Accesso al portale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FF9C8B7-0635-E04C-09B8-7FFEBA1856C3}"/>
              </a:ext>
            </a:extLst>
          </p:cNvPr>
          <p:cNvSpPr/>
          <p:nvPr/>
        </p:nvSpPr>
        <p:spPr>
          <a:xfrm>
            <a:off x="473277" y="2273531"/>
            <a:ext cx="4662331" cy="766231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sistema si accede tramite </a:t>
            </a:r>
            <a:r>
              <a:rPr lang="it-IT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SPID</a:t>
            </a:r>
            <a:r>
              <a:rPr lang="it-I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 tramite </a:t>
            </a:r>
            <a:r>
              <a:rPr lang="it-IT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CIE</a:t>
            </a:r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id="{59A7DA3A-EC97-DB3D-2A89-2C61A89BB8F3}"/>
              </a:ext>
            </a:extLst>
          </p:cNvPr>
          <p:cNvSpPr txBox="1">
            <a:spLocks/>
          </p:cNvSpPr>
          <p:nvPr/>
        </p:nvSpPr>
        <p:spPr>
          <a:xfrm>
            <a:off x="435524" y="1204852"/>
            <a:ext cx="4737838" cy="871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portale SI-FESR si raggiunge tramite browser web al seguente indirizzo url: 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https:\\sifesr.provincia.tn.it\ </a:t>
            </a:r>
            <a:endParaRPr lang="it-IT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E098546-9528-FF34-32F4-36028F3CB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758" y="281625"/>
            <a:ext cx="5669833" cy="64218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283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4FEA6-BBE0-DEE0-EB96-DF36384F3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EA001D-D707-AA70-E17D-3A5DB84F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49" y="365126"/>
            <a:ext cx="6285807" cy="698904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Homepage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E4BFDB5-4ED9-84B9-B9CF-228F416E59E2}"/>
              </a:ext>
            </a:extLst>
          </p:cNvPr>
          <p:cNvSpPr/>
          <p:nvPr/>
        </p:nvSpPr>
        <p:spPr>
          <a:xfrm>
            <a:off x="1113906" y="1497521"/>
            <a:ext cx="2610192" cy="571314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Pulsante HOME per tornare alla pagina iniziale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FA281413-BD36-EE16-948D-28470335FBB3}"/>
              </a:ext>
            </a:extLst>
          </p:cNvPr>
          <p:cNvCxnSpPr/>
          <p:nvPr/>
        </p:nvCxnSpPr>
        <p:spPr>
          <a:xfrm>
            <a:off x="10133214" y="1684502"/>
            <a:ext cx="0" cy="46551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1D28475A-6F48-DC79-7A6D-80AE7B70FFF8}"/>
              </a:ext>
            </a:extLst>
          </p:cNvPr>
          <p:cNvSpPr/>
          <p:nvPr/>
        </p:nvSpPr>
        <p:spPr>
          <a:xfrm>
            <a:off x="9168938" y="5183668"/>
            <a:ext cx="2511338" cy="972589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Modificare dati anagrafici dell’impresa selezionata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90B0C90-3ACA-792F-5868-DC6A53CB1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49" y="1064030"/>
            <a:ext cx="10515600" cy="302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Questa prima sezione contiene le informazioni generali dell'attività e dei referenti. 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9B88998-BC20-8FF7-379B-9DA289BBF2AA}"/>
              </a:ext>
            </a:extLst>
          </p:cNvPr>
          <p:cNvSpPr/>
          <p:nvPr/>
        </p:nvSpPr>
        <p:spPr>
          <a:xfrm>
            <a:off x="8675720" y="1064030"/>
            <a:ext cx="2610192" cy="571314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Codice fiscale dell’utente che ha effettuato l’accesso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40EB2A4-1598-2D0A-34F0-C8422A09D126}"/>
              </a:ext>
            </a:extLst>
          </p:cNvPr>
          <p:cNvSpPr/>
          <p:nvPr/>
        </p:nvSpPr>
        <p:spPr>
          <a:xfrm>
            <a:off x="6096939" y="5176935"/>
            <a:ext cx="2858640" cy="972589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Selezionare impresa desiderata già presente nella banca dati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D3ACA92C-798F-5F1E-1391-4A114C310BD2}"/>
              </a:ext>
            </a:extLst>
          </p:cNvPr>
          <p:cNvSpPr/>
          <p:nvPr/>
        </p:nvSpPr>
        <p:spPr>
          <a:xfrm>
            <a:off x="801730" y="5360479"/>
            <a:ext cx="2997184" cy="972589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Registrare una nuova impresa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E302E5FC-4430-707E-157B-83A081DE7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87" y="2199893"/>
            <a:ext cx="10379825" cy="27318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0E5E9201-C3F4-4B1A-31C5-006B4884CD4E}"/>
              </a:ext>
            </a:extLst>
          </p:cNvPr>
          <p:cNvCxnSpPr>
            <a:cxnSpLocks/>
          </p:cNvCxnSpPr>
          <p:nvPr/>
        </p:nvCxnSpPr>
        <p:spPr>
          <a:xfrm>
            <a:off x="1396538" y="1895302"/>
            <a:ext cx="72043" cy="4062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561EAA1A-FB72-5A89-3D1C-8D682FE8F857}"/>
              </a:ext>
            </a:extLst>
          </p:cNvPr>
          <p:cNvCxnSpPr/>
          <p:nvPr/>
        </p:nvCxnSpPr>
        <p:spPr>
          <a:xfrm>
            <a:off x="1781694" y="4830012"/>
            <a:ext cx="0" cy="46551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2C9AA5CF-B1B4-B737-F81F-1CC4754146D1}"/>
              </a:ext>
            </a:extLst>
          </p:cNvPr>
          <p:cNvCxnSpPr>
            <a:cxnSpLocks/>
          </p:cNvCxnSpPr>
          <p:nvPr/>
        </p:nvCxnSpPr>
        <p:spPr>
          <a:xfrm flipH="1">
            <a:off x="7705898" y="4514914"/>
            <a:ext cx="480759" cy="6049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9C2920F9-1805-EF1A-8CBE-130655EDED01}"/>
              </a:ext>
            </a:extLst>
          </p:cNvPr>
          <p:cNvCxnSpPr>
            <a:cxnSpLocks/>
          </p:cNvCxnSpPr>
          <p:nvPr/>
        </p:nvCxnSpPr>
        <p:spPr>
          <a:xfrm>
            <a:off x="8955579" y="4519098"/>
            <a:ext cx="817421" cy="54367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907D4CFD-4F4E-9F92-4BE1-883865D9B06C}"/>
              </a:ext>
            </a:extLst>
          </p:cNvPr>
          <p:cNvSpPr/>
          <p:nvPr/>
        </p:nvSpPr>
        <p:spPr>
          <a:xfrm>
            <a:off x="3109479" y="4259651"/>
            <a:ext cx="787018" cy="1311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F18AB1C-A506-89AE-04CF-532ABE0695A9}"/>
              </a:ext>
            </a:extLst>
          </p:cNvPr>
          <p:cNvSpPr/>
          <p:nvPr/>
        </p:nvSpPr>
        <p:spPr>
          <a:xfrm>
            <a:off x="5358409" y="4259651"/>
            <a:ext cx="737590" cy="1311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EBA3C69-3EAB-CBA0-82CB-DC80F3C03C72}"/>
              </a:ext>
            </a:extLst>
          </p:cNvPr>
          <p:cNvSpPr/>
          <p:nvPr/>
        </p:nvSpPr>
        <p:spPr>
          <a:xfrm>
            <a:off x="9931984" y="2281073"/>
            <a:ext cx="737590" cy="1311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05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DDECE-2939-1C3C-9F47-D455E1822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8D478E-29AA-3C29-7560-AFE17C3DF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49" y="365126"/>
            <a:ext cx="8010207" cy="698904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Registrare una nuova impresa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6476D4D-7243-AA95-7E2E-EDD77A5EE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55" y="1064030"/>
            <a:ext cx="7578995" cy="1546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4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Al primo accesso al sistema è necessario inserire i dati dell’impresa che si vuole registrare, quindi, nella HOMEPAGE, cliccare il tasto </a:t>
            </a:r>
            <a:r>
              <a:rPr lang="it-IT" sz="1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NUOVO ACCESSO IMPRESA:</a:t>
            </a:r>
            <a:r>
              <a:rPr lang="it-IT" sz="14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it-IT" sz="14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it-IT" sz="1400" b="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it-IT" sz="14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inserire il codice fiscale dell’impresa e cliccare AVANTI;</a:t>
            </a:r>
            <a:b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14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4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inserire tutti i dati richiesti e confermare. 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21F734E-8465-119B-B651-3C29BAACA0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5323"/>
          <a:stretch/>
        </p:blipFill>
        <p:spPr>
          <a:xfrm>
            <a:off x="8187236" y="976173"/>
            <a:ext cx="3462336" cy="2185485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144A0FD-7A39-D019-6198-0DF6547E2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126" y="3161658"/>
            <a:ext cx="6558251" cy="3397948"/>
          </a:xfrm>
          <a:prstGeom prst="rect">
            <a:avLst/>
          </a:prstGeom>
          <a:ln>
            <a:solidFill>
              <a:srgbClr val="003399"/>
            </a:solidFill>
          </a:ln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4F344BF-5422-BAB0-E35F-D645B295E9FD}"/>
              </a:ext>
            </a:extLst>
          </p:cNvPr>
          <p:cNvCxnSpPr>
            <a:cxnSpLocks/>
          </p:cNvCxnSpPr>
          <p:nvPr/>
        </p:nvCxnSpPr>
        <p:spPr>
          <a:xfrm>
            <a:off x="6478950" y="2034310"/>
            <a:ext cx="15642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004C26A4-FFB1-EDF2-5836-A5FDBE7F1214}"/>
              </a:ext>
            </a:extLst>
          </p:cNvPr>
          <p:cNvCxnSpPr>
            <a:cxnSpLocks/>
          </p:cNvCxnSpPr>
          <p:nvPr/>
        </p:nvCxnSpPr>
        <p:spPr>
          <a:xfrm>
            <a:off x="1830466" y="2645808"/>
            <a:ext cx="0" cy="42441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52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2C00C-7840-1C6A-E685-1A9760399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D5A38C-5AC1-89E5-18A0-DB3031DB2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49" y="365126"/>
            <a:ext cx="8010207" cy="698904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Modificare i dati dell’impresa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A92F15F-7E73-782F-8BA1-7F264BA20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76" y="2316638"/>
            <a:ext cx="11136284" cy="2487662"/>
          </a:xfrm>
          <a:prstGeom prst="rect">
            <a:avLst/>
          </a:prstGeom>
          <a:ln>
            <a:solidFill>
              <a:srgbClr val="003399"/>
            </a:solidFill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D655C44-154A-8FF1-9BB8-D5E9AB938E06}"/>
              </a:ext>
            </a:extLst>
          </p:cNvPr>
          <p:cNvSpPr/>
          <p:nvPr/>
        </p:nvSpPr>
        <p:spPr>
          <a:xfrm>
            <a:off x="6180064" y="1213659"/>
            <a:ext cx="5424503" cy="757764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Dall’elenco </a:t>
            </a: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delle 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aziende selezionare 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MODIFICA DATI 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 modificare i dati anagrafici dell’azienda selezionata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5AE3BDE-30C5-CCAF-436F-E2C486AA983B}"/>
              </a:ext>
            </a:extLst>
          </p:cNvPr>
          <p:cNvCxnSpPr>
            <a:cxnSpLocks/>
          </p:cNvCxnSpPr>
          <p:nvPr/>
        </p:nvCxnSpPr>
        <p:spPr>
          <a:xfrm>
            <a:off x="10791305" y="2036618"/>
            <a:ext cx="0" cy="157941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Segnaposto contenuto 5">
            <a:extLst>
              <a:ext uri="{FF2B5EF4-FFF2-40B4-BE49-F238E27FC236}">
                <a16:creationId xmlns:a16="http://schemas.microsoft.com/office/drawing/2014/main" id="{0FC7B00B-5CF9-40FC-8F3A-700ADFE72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276" y="5329093"/>
            <a:ext cx="6343044" cy="315248"/>
          </a:xfrm>
          <a:ln w="12700">
            <a:solidFill>
              <a:srgbClr val="C00000"/>
            </a:solidFill>
          </a:ln>
        </p:spPr>
        <p:txBody>
          <a:bodyPr anchor="ctr"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Tutti i dati sono modificabili,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tranne il codice fiscale dell’azienda.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63F4F2E-6FDE-0CC9-9A01-4EDF98BF8CBA}"/>
              </a:ext>
            </a:extLst>
          </p:cNvPr>
          <p:cNvSpPr/>
          <p:nvPr/>
        </p:nvSpPr>
        <p:spPr>
          <a:xfrm>
            <a:off x="3259936" y="3773618"/>
            <a:ext cx="1113906" cy="1330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700122C-7063-17AC-85A5-C0E902BF9A10}"/>
              </a:ext>
            </a:extLst>
          </p:cNvPr>
          <p:cNvSpPr/>
          <p:nvPr/>
        </p:nvSpPr>
        <p:spPr>
          <a:xfrm>
            <a:off x="6242034" y="3773617"/>
            <a:ext cx="1113906" cy="1330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193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728FB-3187-9D62-93CE-22D909A02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274D3A-DA4F-1A8C-5AEA-591F56DF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49" y="365126"/>
            <a:ext cx="10695218" cy="698904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Aggiungere o modificare utenti</a:t>
            </a:r>
          </a:p>
        </p:txBody>
      </p:sp>
      <p:sp>
        <p:nvSpPr>
          <p:cNvPr id="16" name="Segnaposto contenuto 5">
            <a:extLst>
              <a:ext uri="{FF2B5EF4-FFF2-40B4-BE49-F238E27FC236}">
                <a16:creationId xmlns:a16="http://schemas.microsoft.com/office/drawing/2014/main" id="{ED21026D-0D3C-7A84-F40D-DF0172C8B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49" y="1167352"/>
            <a:ext cx="5816052" cy="540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Nell’anagrafica dell’azienda, raggiungibile da MODIFICA DATI, cliccare il tasto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ELENCO UTENTI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7F9FE1B-EA38-8D94-5D2D-CC7F45BA5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60" y="2860934"/>
            <a:ext cx="11340279" cy="2255928"/>
          </a:xfrm>
          <a:prstGeom prst="rect">
            <a:avLst/>
          </a:prstGeom>
          <a:ln>
            <a:solidFill>
              <a:srgbClr val="003399"/>
            </a:solidFill>
          </a:ln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8442AEB6-E8AB-C3CE-C07A-190F81B05926}"/>
              </a:ext>
            </a:extLst>
          </p:cNvPr>
          <p:cNvSpPr/>
          <p:nvPr/>
        </p:nvSpPr>
        <p:spPr>
          <a:xfrm>
            <a:off x="2493818" y="3947248"/>
            <a:ext cx="1113906" cy="1330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91394228-0056-7629-5DF5-3F5EE8BE6B6E}"/>
              </a:ext>
            </a:extLst>
          </p:cNvPr>
          <p:cNvSpPr/>
          <p:nvPr/>
        </p:nvSpPr>
        <p:spPr>
          <a:xfrm>
            <a:off x="2493818" y="4562239"/>
            <a:ext cx="1113906" cy="1330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670C11F4-E0C7-BAF5-4067-A096BF6C59F8}"/>
              </a:ext>
            </a:extLst>
          </p:cNvPr>
          <p:cNvSpPr/>
          <p:nvPr/>
        </p:nvSpPr>
        <p:spPr>
          <a:xfrm>
            <a:off x="5152996" y="3947248"/>
            <a:ext cx="1113906" cy="1330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C7251480-45F0-1AAF-C7F2-B31B34D42E6E}"/>
              </a:ext>
            </a:extLst>
          </p:cNvPr>
          <p:cNvSpPr/>
          <p:nvPr/>
        </p:nvSpPr>
        <p:spPr>
          <a:xfrm>
            <a:off x="5152996" y="4562239"/>
            <a:ext cx="1113906" cy="1330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70DA0047-694A-2B07-3CFD-E8AA4C094C78}"/>
              </a:ext>
            </a:extLst>
          </p:cNvPr>
          <p:cNvSpPr/>
          <p:nvPr/>
        </p:nvSpPr>
        <p:spPr>
          <a:xfrm>
            <a:off x="626226" y="3791485"/>
            <a:ext cx="1113906" cy="13300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06EB9F72-1BB5-2356-D8CB-DA8FAE8A2EB4}"/>
              </a:ext>
            </a:extLst>
          </p:cNvPr>
          <p:cNvSpPr/>
          <p:nvPr/>
        </p:nvSpPr>
        <p:spPr>
          <a:xfrm>
            <a:off x="626226" y="4429323"/>
            <a:ext cx="1113906" cy="13300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C0C4AE1-6FE9-9C4C-D149-ABF52D5E8F17}"/>
              </a:ext>
            </a:extLst>
          </p:cNvPr>
          <p:cNvSpPr/>
          <p:nvPr/>
        </p:nvSpPr>
        <p:spPr>
          <a:xfrm>
            <a:off x="541957" y="3103945"/>
            <a:ext cx="1810545" cy="2660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6FE6476E-BDC3-1CF0-80E7-017EB971A8B4}"/>
              </a:ext>
            </a:extLst>
          </p:cNvPr>
          <p:cNvSpPr/>
          <p:nvPr/>
        </p:nvSpPr>
        <p:spPr>
          <a:xfrm>
            <a:off x="6358009" y="5284701"/>
            <a:ext cx="2726095" cy="1006118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Cliccare per aggiungere nuovo utente e assegnare il ruolo al nuovo soggetto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A7D4D172-582E-174E-3083-AA78D832D63C}"/>
              </a:ext>
            </a:extLst>
          </p:cNvPr>
          <p:cNvSpPr/>
          <p:nvPr/>
        </p:nvSpPr>
        <p:spPr>
          <a:xfrm>
            <a:off x="9708292" y="5673050"/>
            <a:ext cx="2057847" cy="757764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Cliccare per modificare utente esistente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35A9B09D-2517-1747-A664-664296E4CA21}"/>
              </a:ext>
            </a:extLst>
          </p:cNvPr>
          <p:cNvCxnSpPr>
            <a:cxnSpLocks/>
          </p:cNvCxnSpPr>
          <p:nvPr/>
        </p:nvCxnSpPr>
        <p:spPr>
          <a:xfrm flipV="1">
            <a:off x="7930485" y="3718401"/>
            <a:ext cx="1581185" cy="14218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FAC38F89-9FBE-7500-0FED-95526C979A31}"/>
              </a:ext>
            </a:extLst>
          </p:cNvPr>
          <p:cNvCxnSpPr>
            <a:cxnSpLocks/>
          </p:cNvCxnSpPr>
          <p:nvPr/>
        </p:nvCxnSpPr>
        <p:spPr>
          <a:xfrm flipV="1">
            <a:off x="10899551" y="4695242"/>
            <a:ext cx="0" cy="92496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9" name="Immagine 38">
            <a:extLst>
              <a:ext uri="{FF2B5EF4-FFF2-40B4-BE49-F238E27FC236}">
                <a16:creationId xmlns:a16="http://schemas.microsoft.com/office/drawing/2014/main" id="{0DFEDE70-720F-AF23-6F94-39E2BDE36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605" y="4499294"/>
            <a:ext cx="2270499" cy="2153764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5686D2A5-07CA-AC8F-0AC5-54610A3658D3}"/>
              </a:ext>
            </a:extLst>
          </p:cNvPr>
          <p:cNvCxnSpPr>
            <a:cxnSpLocks/>
          </p:cNvCxnSpPr>
          <p:nvPr/>
        </p:nvCxnSpPr>
        <p:spPr>
          <a:xfrm flipH="1">
            <a:off x="4705566" y="5830571"/>
            <a:ext cx="150198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8" name="Immagine 47">
            <a:extLst>
              <a:ext uri="{FF2B5EF4-FFF2-40B4-BE49-F238E27FC236}">
                <a16:creationId xmlns:a16="http://schemas.microsoft.com/office/drawing/2014/main" id="{070703F7-2DDF-46DD-2CA1-F312E48474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135"/>
          <a:stretch/>
        </p:blipFill>
        <p:spPr>
          <a:xfrm>
            <a:off x="6266902" y="1101211"/>
            <a:ext cx="4939542" cy="1330990"/>
          </a:xfrm>
          <a:prstGeom prst="rect">
            <a:avLst/>
          </a:prstGeom>
          <a:ln>
            <a:solidFill>
              <a:srgbClr val="003399"/>
            </a:solidFill>
          </a:ln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90F073BE-B204-13FC-5B53-460E898DDB0F}"/>
              </a:ext>
            </a:extLst>
          </p:cNvPr>
          <p:cNvSpPr/>
          <p:nvPr/>
        </p:nvSpPr>
        <p:spPr>
          <a:xfrm>
            <a:off x="10283031" y="1324738"/>
            <a:ext cx="908367" cy="56665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B703288-F3AA-9C15-3E37-2B784F721833}"/>
              </a:ext>
            </a:extLst>
          </p:cNvPr>
          <p:cNvSpPr/>
          <p:nvPr/>
        </p:nvSpPr>
        <p:spPr>
          <a:xfrm>
            <a:off x="11025211" y="4347285"/>
            <a:ext cx="362465" cy="266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298AFEFF-6370-8C6C-1A8F-3961143FDC3E}"/>
              </a:ext>
            </a:extLst>
          </p:cNvPr>
          <p:cNvSpPr/>
          <p:nvPr/>
        </p:nvSpPr>
        <p:spPr>
          <a:xfrm>
            <a:off x="10687938" y="4241953"/>
            <a:ext cx="440803" cy="42990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99CE6DA-D838-397B-8A4C-D8DE90AFAB7A}"/>
              </a:ext>
            </a:extLst>
          </p:cNvPr>
          <p:cNvSpPr/>
          <p:nvPr/>
        </p:nvSpPr>
        <p:spPr>
          <a:xfrm>
            <a:off x="6366247" y="1847840"/>
            <a:ext cx="737590" cy="1311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00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D953D-7470-C054-4DB8-2AEAB02E3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157D86-C99B-E613-F91D-2065EAF6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49" y="365126"/>
            <a:ext cx="10695218" cy="698904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Aggiungere i titolari effettivi 1/3</a:t>
            </a:r>
          </a:p>
        </p:txBody>
      </p:sp>
      <p:sp>
        <p:nvSpPr>
          <p:cNvPr id="16" name="Segnaposto contenuto 5">
            <a:extLst>
              <a:ext uri="{FF2B5EF4-FFF2-40B4-BE49-F238E27FC236}">
                <a16:creationId xmlns:a16="http://schemas.microsoft.com/office/drawing/2014/main" id="{129F6EA9-8E11-0298-D3F2-3A063235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49" y="1214965"/>
            <a:ext cx="5841239" cy="5760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Nell’anagrafica dell’azienda, raggiungibile da MODIFICA DATI, cliccare il tasto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TITOLARI EFFETTIVI. 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1A89B4A0-EF11-7CFF-654C-7FDE0451C2EF}"/>
              </a:ext>
            </a:extLst>
          </p:cNvPr>
          <p:cNvSpPr/>
          <p:nvPr/>
        </p:nvSpPr>
        <p:spPr>
          <a:xfrm>
            <a:off x="8328454" y="5735110"/>
            <a:ext cx="3328087" cy="888112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2"/>
            </a:pPr>
            <a:r>
              <a:rPr lang="it-I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Cliccare per aggiungere un titolare effettivo e compilare tutti i dati richiesti 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3620040-C7E7-4562-208C-77BC047A6E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91" b="-1"/>
          <a:stretch/>
        </p:blipFill>
        <p:spPr>
          <a:xfrm>
            <a:off x="6286658" y="1122808"/>
            <a:ext cx="5591148" cy="1524543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9863B4E-04FB-04E3-85FF-C449607EE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95" y="3699159"/>
            <a:ext cx="11563611" cy="1921051"/>
          </a:xfrm>
          <a:prstGeom prst="rect">
            <a:avLst/>
          </a:prstGeom>
          <a:ln>
            <a:solidFill>
              <a:srgbClr val="003399"/>
            </a:solidFill>
          </a:ln>
        </p:spPr>
      </p:pic>
      <p:sp>
        <p:nvSpPr>
          <p:cNvPr id="31" name="Rettangolo 30">
            <a:extLst>
              <a:ext uri="{FF2B5EF4-FFF2-40B4-BE49-F238E27FC236}">
                <a16:creationId xmlns:a16="http://schemas.microsoft.com/office/drawing/2014/main" id="{D0001EDD-85CB-BCC9-50A1-EE42D3C6FD6D}"/>
              </a:ext>
            </a:extLst>
          </p:cNvPr>
          <p:cNvSpPr/>
          <p:nvPr/>
        </p:nvSpPr>
        <p:spPr>
          <a:xfrm>
            <a:off x="4738255" y="3000895"/>
            <a:ext cx="3444397" cy="1071909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Cliccare MODIFICA per selezionare il criterio attraverso il quale si è individuato il titolare effettivo. SALVARE.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DE6058A7-292E-0BD2-0270-20D2027CA492}"/>
              </a:ext>
            </a:extLst>
          </p:cNvPr>
          <p:cNvCxnSpPr>
            <a:cxnSpLocks/>
          </p:cNvCxnSpPr>
          <p:nvPr/>
        </p:nvCxnSpPr>
        <p:spPr>
          <a:xfrm>
            <a:off x="8264818" y="3896915"/>
            <a:ext cx="2472397" cy="55208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151C9A2-9CB6-C26C-47F3-DCEE1EBB3FC4}"/>
              </a:ext>
            </a:extLst>
          </p:cNvPr>
          <p:cNvCxnSpPr>
            <a:cxnSpLocks/>
          </p:cNvCxnSpPr>
          <p:nvPr/>
        </p:nvCxnSpPr>
        <p:spPr>
          <a:xfrm flipV="1">
            <a:off x="9501016" y="5008150"/>
            <a:ext cx="1109430" cy="61206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Ovale 2">
            <a:extLst>
              <a:ext uri="{FF2B5EF4-FFF2-40B4-BE49-F238E27FC236}">
                <a16:creationId xmlns:a16="http://schemas.microsoft.com/office/drawing/2014/main" id="{1F87EAC0-E79D-2852-B653-FDF452640095}"/>
              </a:ext>
            </a:extLst>
          </p:cNvPr>
          <p:cNvSpPr/>
          <p:nvPr/>
        </p:nvSpPr>
        <p:spPr>
          <a:xfrm>
            <a:off x="9895841" y="1543805"/>
            <a:ext cx="1081434" cy="4116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BA71767-0B2F-EBDB-DC02-F69DC88FD969}"/>
              </a:ext>
            </a:extLst>
          </p:cNvPr>
          <p:cNvSpPr/>
          <p:nvPr/>
        </p:nvSpPr>
        <p:spPr>
          <a:xfrm>
            <a:off x="6453218" y="2002944"/>
            <a:ext cx="737590" cy="1311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498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F4BA8-5D79-3B85-7295-96EE27864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262336-5276-2730-CFFA-4F6B912B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49" y="365126"/>
            <a:ext cx="10695218" cy="698904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Aggiungere i titolari effettivi 2/3</a:t>
            </a:r>
          </a:p>
        </p:txBody>
      </p:sp>
      <p:sp>
        <p:nvSpPr>
          <p:cNvPr id="16" name="Segnaposto contenuto 5">
            <a:extLst>
              <a:ext uri="{FF2B5EF4-FFF2-40B4-BE49-F238E27FC236}">
                <a16:creationId xmlns:a16="http://schemas.microsoft.com/office/drawing/2014/main" id="{6964A777-E004-2CB9-00BC-650C19648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49" y="1064030"/>
            <a:ext cx="5841239" cy="3334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Compilare tutti i dati relativi al titolare effettivo. </a:t>
            </a:r>
            <a:endParaRPr lang="it-IT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E768FB6A-C056-1D3C-1C2C-329488960EAE}"/>
              </a:ext>
            </a:extLst>
          </p:cNvPr>
          <p:cNvSpPr/>
          <p:nvPr/>
        </p:nvSpPr>
        <p:spPr>
          <a:xfrm>
            <a:off x="5427637" y="1064030"/>
            <a:ext cx="5811170" cy="698904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Selezionare se il titolare effettivo è in possesso di un codice fiscale estero o se è privo di codice fiscale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48E584E-A24C-1FB1-1E5A-11B9733F5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637" y="3322320"/>
            <a:ext cx="3429731" cy="3272865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1401908B-0B31-E931-9857-8744D35E5B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2045"/>
          <a:stretch/>
        </p:blipFill>
        <p:spPr>
          <a:xfrm>
            <a:off x="8553610" y="5699621"/>
            <a:ext cx="3351758" cy="816414"/>
          </a:xfrm>
          <a:prstGeom prst="rect">
            <a:avLst/>
          </a:prstGeom>
          <a:ln>
            <a:noFill/>
          </a:ln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C4E7D68D-12CA-A25F-1628-9CF1B9C3A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89" y="1386968"/>
            <a:ext cx="4163364" cy="5028943"/>
          </a:xfrm>
          <a:prstGeom prst="rect">
            <a:avLst/>
          </a:prstGeom>
          <a:ln>
            <a:solidFill>
              <a:srgbClr val="003399"/>
            </a:solidFill>
          </a:ln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B94AF605-026B-23EA-174F-0E940D781E90}"/>
              </a:ext>
            </a:extLst>
          </p:cNvPr>
          <p:cNvSpPr/>
          <p:nvPr/>
        </p:nvSpPr>
        <p:spPr>
          <a:xfrm>
            <a:off x="744494" y="3942080"/>
            <a:ext cx="393426" cy="3807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D032C583-085B-FABB-C4AC-CAAD2ADAD3D9}"/>
              </a:ext>
            </a:extLst>
          </p:cNvPr>
          <p:cNvCxnSpPr>
            <a:cxnSpLocks/>
          </p:cNvCxnSpPr>
          <p:nvPr/>
        </p:nvCxnSpPr>
        <p:spPr>
          <a:xfrm flipH="1">
            <a:off x="1137920" y="1686468"/>
            <a:ext cx="4053840" cy="225561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1187D898-51DE-80E7-DA60-0DFA27F0AE68}"/>
              </a:ext>
            </a:extLst>
          </p:cNvPr>
          <p:cNvCxnSpPr>
            <a:cxnSpLocks/>
          </p:cNvCxnSpPr>
          <p:nvPr/>
        </p:nvCxnSpPr>
        <p:spPr>
          <a:xfrm>
            <a:off x="2293241" y="5889611"/>
            <a:ext cx="302043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Rettangolo 27">
            <a:extLst>
              <a:ext uri="{FF2B5EF4-FFF2-40B4-BE49-F238E27FC236}">
                <a16:creationId xmlns:a16="http://schemas.microsoft.com/office/drawing/2014/main" id="{1385CE93-F636-0E14-0A4F-0193C5CCE3F4}"/>
              </a:ext>
            </a:extLst>
          </p:cNvPr>
          <p:cNvSpPr/>
          <p:nvPr/>
        </p:nvSpPr>
        <p:spPr>
          <a:xfrm>
            <a:off x="5416211" y="3322320"/>
            <a:ext cx="3020439" cy="3272864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Nel caso in cui il titolare effettivo non sia nato in Italia selezionare dal menù a tendina </a:t>
            </a:r>
            <a:r>
              <a:rPr lang="it-IT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STATO EUROPEO (EE)</a:t>
            </a:r>
            <a:r>
              <a:rPr lang="it-I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 </a:t>
            </a:r>
            <a:r>
              <a:rPr lang="it-IT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STATO ESTERO (EX) </a:t>
            </a:r>
          </a:p>
          <a:p>
            <a:endParaRPr lang="it-IT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È possibile fare lo stesso nel caso in cui il titolare effettivo non sia residente in Italia</a:t>
            </a:r>
          </a:p>
        </p:txBody>
      </p:sp>
    </p:spTree>
    <p:extLst>
      <p:ext uri="{BB962C8B-B14F-4D97-AF65-F5344CB8AC3E}">
        <p14:creationId xmlns:p14="http://schemas.microsoft.com/office/powerpoint/2010/main" val="3954448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3263</TotalTime>
  <Words>1586</Words>
  <Application>Microsoft Office PowerPoint</Application>
  <PresentationFormat>Widescreen</PresentationFormat>
  <Paragraphs>146</Paragraphs>
  <Slides>28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Verdana</vt:lpstr>
      <vt:lpstr>Tema di Office</vt:lpstr>
      <vt:lpstr>MANUALE UTENTE SI-FESR PRESENTAZIONE PROPOSTE PROGETTUALI   AVVISO 1/2026 Sostegno alla realizzazione di nuove infrastrutture private di prova e sperimentazione sul territorio trentino</vt:lpstr>
      <vt:lpstr>ACCESSO AL PORTALE E INFORMAZIONI GENERALI</vt:lpstr>
      <vt:lpstr>Accesso al portale</vt:lpstr>
      <vt:lpstr>Homepage</vt:lpstr>
      <vt:lpstr>Registrare una nuova impresa</vt:lpstr>
      <vt:lpstr>Modificare i dati dell’impresa</vt:lpstr>
      <vt:lpstr>Aggiungere o modificare utenti</vt:lpstr>
      <vt:lpstr>Aggiungere i titolari effettivi 1/3</vt:lpstr>
      <vt:lpstr>Aggiungere i titolari effettivi 2/3</vt:lpstr>
      <vt:lpstr>Aggiungere i titolari effettivi 3/3</vt:lpstr>
      <vt:lpstr>CREARE UN PROGETTO</vt:lpstr>
      <vt:lpstr>Creare un progetto </vt:lpstr>
      <vt:lpstr>Funzionalità della piattaforma  </vt:lpstr>
      <vt:lpstr>Informazioni generali </vt:lpstr>
      <vt:lpstr>Dati anagrafici DATI SOGGETTO PROPONENTE</vt:lpstr>
      <vt:lpstr>Requisiti dimensionali DATI SOGGETTO PROPONENTE</vt:lpstr>
      <vt:lpstr>Referente di progetto DATI SOGGETTO PROPONENTE</vt:lpstr>
      <vt:lpstr>Descrizione del progetto </vt:lpstr>
      <vt:lpstr>Spese programmate </vt:lpstr>
      <vt:lpstr>Allegati </vt:lpstr>
      <vt:lpstr>Allegati – titolare effettivo </vt:lpstr>
      <vt:lpstr>Chiusura del progetto </vt:lpstr>
      <vt:lpstr>SOTTOSCRIVERE UN PROGETTO</vt:lpstr>
      <vt:lpstr>Informativa privacy e fac-simili</vt:lpstr>
      <vt:lpstr>Marca da bollo</vt:lpstr>
      <vt:lpstr>Sottoscrivere definitivamente</vt:lpstr>
      <vt:lpstr>Avvenuta sottoscrizione</vt:lpstr>
      <vt:lpstr>ASSISTENZA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FERRAI ALICE</dc:creator>
  <cp:lastModifiedBy>MORATO IVAN</cp:lastModifiedBy>
  <cp:revision>100</cp:revision>
  <dcterms:created xsi:type="dcterms:W3CDTF">2025-03-26T14:59:39Z</dcterms:created>
  <dcterms:modified xsi:type="dcterms:W3CDTF">2026-04-14T13:25:37Z</dcterms:modified>
</cp:coreProperties>
</file>