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7" r:id="rId2"/>
    <p:sldId id="261" r:id="rId3"/>
    <p:sldId id="262" r:id="rId4"/>
    <p:sldId id="259" r:id="rId5"/>
  </p:sldIdLst>
  <p:sldSz cx="9144000" cy="6858000" type="screen4x3"/>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5F5F5F"/>
    <a:srgbClr val="62626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31" d="100"/>
          <a:sy n="131" d="100"/>
        </p:scale>
        <p:origin x="108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780D6D74-E3F1-44B3-B53B-D4795DB9FE80}" type="datetimeFigureOut">
              <a:rPr lang="it-IT" smtClean="0"/>
              <a:t>08/06/2023</a:t>
            </a:fld>
            <a:endParaRPr lang="it-IT"/>
          </a:p>
        </p:txBody>
      </p:sp>
      <p:sp>
        <p:nvSpPr>
          <p:cNvPr id="4" name="Segnaposto immagine diapositiva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EE61FAD5-4AFF-4236-8D16-F670A6C242DD}" type="slidenum">
              <a:rPr lang="it-IT" smtClean="0"/>
              <a:t>‹N›</a:t>
            </a:fld>
            <a:endParaRPr lang="it-IT"/>
          </a:p>
        </p:txBody>
      </p:sp>
    </p:spTree>
    <p:extLst>
      <p:ext uri="{BB962C8B-B14F-4D97-AF65-F5344CB8AC3E}">
        <p14:creationId xmlns:p14="http://schemas.microsoft.com/office/powerpoint/2010/main" val="2637046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B5ADB72-4488-418D-8FC2-E9F1B48989F2}" type="datetimeFigureOut">
              <a:rPr lang="it-IT" smtClean="0"/>
              <a:t>08/06/2023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370122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B5ADB72-4488-418D-8FC2-E9F1B48989F2}" type="datetimeFigureOut">
              <a:rPr lang="it-IT" smtClean="0"/>
              <a:t>08/06/2023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5092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B5ADB72-4488-418D-8FC2-E9F1B48989F2}" type="datetimeFigureOut">
              <a:rPr lang="it-IT" smtClean="0"/>
              <a:t>08/06/2023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121510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B5ADB72-4488-418D-8FC2-E9F1B48989F2}" type="datetimeFigureOut">
              <a:rPr lang="it-IT" smtClean="0"/>
              <a:t>08/06/2023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1628767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B5ADB72-4488-418D-8FC2-E9F1B48989F2}" type="datetimeFigureOut">
              <a:rPr lang="it-IT" smtClean="0"/>
              <a:t>08/06/2023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54738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B5ADB72-4488-418D-8FC2-E9F1B48989F2}" type="datetimeFigureOut">
              <a:rPr lang="it-IT" smtClean="0"/>
              <a:t>08/06/2023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753691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B5ADB72-4488-418D-8FC2-E9F1B48989F2}" type="datetimeFigureOut">
              <a:rPr lang="it-IT" smtClean="0"/>
              <a:t>08/06/2023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1124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B5ADB72-4488-418D-8FC2-E9F1B48989F2}" type="datetimeFigureOut">
              <a:rPr lang="it-IT" smtClean="0"/>
              <a:t>08/06/2023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1638489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5ADB72-4488-418D-8FC2-E9F1B48989F2}" type="datetimeFigureOut">
              <a:rPr lang="it-IT" smtClean="0"/>
              <a:t>08/06/2023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2029526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B5ADB72-4488-418D-8FC2-E9F1B48989F2}" type="datetimeFigureOut">
              <a:rPr lang="it-IT" smtClean="0"/>
              <a:t>08/06/2023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138194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B5ADB72-4488-418D-8FC2-E9F1B48989F2}" type="datetimeFigureOut">
              <a:rPr lang="it-IT" smtClean="0"/>
              <a:t>08/06/2023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323E090A-AE5C-4EF2-9F0C-CBBFF22F78B0}" type="slidenum">
              <a:rPr lang="it-IT" smtClean="0"/>
              <a:t>‹N›</a:t>
            </a:fld>
            <a:endParaRPr lang="it-IT"/>
          </a:p>
        </p:txBody>
      </p:sp>
    </p:spTree>
    <p:extLst>
      <p:ext uri="{BB962C8B-B14F-4D97-AF65-F5344CB8AC3E}">
        <p14:creationId xmlns:p14="http://schemas.microsoft.com/office/powerpoint/2010/main" val="2070784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5ADB72-4488-418D-8FC2-E9F1B48989F2}" type="datetimeFigureOut">
              <a:rPr lang="it-IT" smtClean="0"/>
              <a:t>08/06/2023</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3E090A-AE5C-4EF2-9F0C-CBBFF22F78B0}" type="slidenum">
              <a:rPr lang="it-IT" smtClean="0"/>
              <a:t>‹N›</a:t>
            </a:fld>
            <a:endParaRPr lang="it-IT"/>
          </a:p>
        </p:txBody>
      </p:sp>
    </p:spTree>
    <p:extLst>
      <p:ext uri="{BB962C8B-B14F-4D97-AF65-F5344CB8AC3E}">
        <p14:creationId xmlns:p14="http://schemas.microsoft.com/office/powerpoint/2010/main" val="40647423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339432B7-AE7B-F37F-5009-DE30205B34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866" y="375352"/>
            <a:ext cx="8340267" cy="1041535"/>
          </a:xfrm>
          <a:prstGeom prst="rect">
            <a:avLst/>
          </a:prstGeom>
        </p:spPr>
      </p:pic>
      <p:sp>
        <p:nvSpPr>
          <p:cNvPr id="2" name="CasellaDiTesto 1">
            <a:extLst>
              <a:ext uri="{FF2B5EF4-FFF2-40B4-BE49-F238E27FC236}">
                <a16:creationId xmlns:a16="http://schemas.microsoft.com/office/drawing/2014/main" id="{17909B51-B977-E310-FED4-BFD9DBDDCBAD}"/>
              </a:ext>
            </a:extLst>
          </p:cNvPr>
          <p:cNvSpPr txBox="1"/>
          <p:nvPr/>
        </p:nvSpPr>
        <p:spPr>
          <a:xfrm>
            <a:off x="1073790" y="2133301"/>
            <a:ext cx="6996418" cy="4031873"/>
          </a:xfrm>
          <a:prstGeom prst="rect">
            <a:avLst/>
          </a:prstGeom>
          <a:noFill/>
        </p:spPr>
        <p:txBody>
          <a:bodyPr wrap="square" rtlCol="0">
            <a:spAutoFit/>
          </a:bodyPr>
          <a:lstStyle/>
          <a:p>
            <a:pPr algn="ctr"/>
            <a:r>
              <a:rPr lang="it-IT" sz="3200" b="1" dirty="0">
                <a:solidFill>
                  <a:srgbClr val="003399"/>
                </a:solidFill>
                <a:latin typeface="+mj-lt"/>
              </a:rPr>
              <a:t>Provincia autonoma di Trento</a:t>
            </a:r>
          </a:p>
          <a:p>
            <a:pPr algn="ctr"/>
            <a:r>
              <a:rPr lang="it-IT" sz="3200" b="1" dirty="0">
                <a:solidFill>
                  <a:srgbClr val="003399"/>
                </a:solidFill>
                <a:latin typeface="+mj-lt"/>
              </a:rPr>
              <a:t>Programma FESR 2021-2027</a:t>
            </a:r>
          </a:p>
          <a:p>
            <a:pPr algn="ctr"/>
            <a:endParaRPr lang="it-IT" sz="3200" b="1" dirty="0">
              <a:solidFill>
                <a:srgbClr val="003399"/>
              </a:solidFill>
              <a:latin typeface="+mj-lt"/>
            </a:endParaRPr>
          </a:p>
          <a:p>
            <a:pPr algn="ctr"/>
            <a:r>
              <a:rPr lang="it-IT" sz="3200" b="1" dirty="0">
                <a:solidFill>
                  <a:srgbClr val="003399"/>
                </a:solidFill>
                <a:latin typeface="+mj-lt"/>
              </a:rPr>
              <a:t>Linee guida per le azioni di comunicazione a cura dei beneficiari</a:t>
            </a:r>
          </a:p>
          <a:p>
            <a:pPr algn="ctr"/>
            <a:endParaRPr lang="it-IT" sz="3200" b="1" dirty="0">
              <a:solidFill>
                <a:srgbClr val="003399"/>
              </a:solidFill>
              <a:latin typeface="+mj-lt"/>
            </a:endParaRPr>
          </a:p>
          <a:p>
            <a:pPr algn="ctr"/>
            <a:r>
              <a:rPr lang="it-IT" sz="2400" b="1" dirty="0">
                <a:solidFill>
                  <a:srgbClr val="003399"/>
                </a:solidFill>
                <a:latin typeface="+mj-lt"/>
              </a:rPr>
              <a:t>Giugno 2023</a:t>
            </a:r>
          </a:p>
          <a:p>
            <a:pPr algn="ctr"/>
            <a:endParaRPr lang="it-IT" sz="3200" b="1" dirty="0">
              <a:solidFill>
                <a:srgbClr val="003399"/>
              </a:solidFill>
              <a:latin typeface="+mj-lt"/>
            </a:endParaRPr>
          </a:p>
        </p:txBody>
      </p:sp>
    </p:spTree>
    <p:extLst>
      <p:ext uri="{BB962C8B-B14F-4D97-AF65-F5344CB8AC3E}">
        <p14:creationId xmlns:p14="http://schemas.microsoft.com/office/powerpoint/2010/main" val="119687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EE961E6-A1A9-D5D3-7BF2-9E97A063E3E2}"/>
              </a:ext>
            </a:extLst>
          </p:cNvPr>
          <p:cNvSpPr txBox="1"/>
          <p:nvPr/>
        </p:nvSpPr>
        <p:spPr>
          <a:xfrm>
            <a:off x="120316" y="511379"/>
            <a:ext cx="8352798" cy="3785652"/>
          </a:xfrm>
          <a:prstGeom prst="rect">
            <a:avLst/>
          </a:prstGeom>
          <a:noFill/>
        </p:spPr>
        <p:txBody>
          <a:bodyPr wrap="square" rtlCol="0">
            <a:spAutoFit/>
          </a:bodyPr>
          <a:lstStyle/>
          <a:p>
            <a:pPr lvl="1"/>
            <a:endParaRPr lang="it-IT" sz="1200" dirty="0">
              <a:solidFill>
                <a:srgbClr val="000000"/>
              </a:solidFill>
              <a:latin typeface="+mj-lt"/>
            </a:endParaRPr>
          </a:p>
          <a:p>
            <a:pPr lvl="1" algn="just"/>
            <a:r>
              <a:rPr lang="it-IT" b="1" dirty="0">
                <a:solidFill>
                  <a:srgbClr val="003399"/>
                </a:solidFill>
                <a:latin typeface="+mj-lt"/>
              </a:rPr>
              <a:t>Poster / display</a:t>
            </a:r>
          </a:p>
          <a:p>
            <a:pPr lvl="1" algn="just"/>
            <a:endParaRPr lang="it-IT" b="1" dirty="0">
              <a:solidFill>
                <a:srgbClr val="003399"/>
              </a:solidFill>
              <a:latin typeface="+mj-lt"/>
            </a:endParaRPr>
          </a:p>
          <a:p>
            <a:r>
              <a:rPr lang="it-IT" dirty="0">
                <a:latin typeface="+mj-lt"/>
              </a:rPr>
              <a:t>	</a:t>
            </a:r>
            <a:r>
              <a:rPr lang="it-IT" b="1" dirty="0">
                <a:latin typeface="+mj-lt"/>
              </a:rPr>
              <a:t>Chi riguarda?</a:t>
            </a:r>
            <a:r>
              <a:rPr lang="it-IT" dirty="0">
                <a:latin typeface="+mj-lt"/>
              </a:rPr>
              <a:t>	</a:t>
            </a:r>
          </a:p>
          <a:p>
            <a:pPr algn="l"/>
            <a:r>
              <a:rPr lang="it-IT" dirty="0">
                <a:latin typeface="+mj-lt"/>
              </a:rPr>
              <a:t>	</a:t>
            </a:r>
            <a:endParaRPr lang="it-IT" b="0" i="0" u="none" strike="noStrike" baseline="0" dirty="0">
              <a:solidFill>
                <a:srgbClr val="000000"/>
              </a:solidFill>
              <a:latin typeface="Raleway" pitchFamily="2" charset="0"/>
            </a:endParaRPr>
          </a:p>
          <a:p>
            <a:r>
              <a:rPr lang="it-IT" dirty="0">
                <a:latin typeface="+mj-lt"/>
              </a:rPr>
              <a:t>	- Beneficiari, i cui progetti finanziati hanno un </a:t>
            </a:r>
            <a:r>
              <a:rPr lang="it-IT" b="1" dirty="0">
                <a:latin typeface="+mj-lt"/>
              </a:rPr>
              <a:t>costo totale ≤ 500.000 euro</a:t>
            </a:r>
          </a:p>
          <a:p>
            <a:r>
              <a:rPr lang="it-IT" dirty="0">
                <a:latin typeface="+mj-lt"/>
              </a:rPr>
              <a:t>	- Beneficiari che hanno progetti finanziati con </a:t>
            </a:r>
            <a:r>
              <a:rPr lang="it-IT" b="1" dirty="0">
                <a:latin typeface="+mj-lt"/>
              </a:rPr>
              <a:t>costo totale &gt; 500.000 </a:t>
            </a:r>
            <a:r>
              <a:rPr lang="it-IT" dirty="0">
                <a:latin typeface="+mj-lt"/>
              </a:rPr>
              <a:t>euro che </a:t>
            </a:r>
            <a:r>
              <a:rPr lang="it-IT" b="1" dirty="0">
                <a:latin typeface="+mj-lt"/>
              </a:rPr>
              <a:t>non</a:t>
            </a:r>
            <a:r>
              <a:rPr lang="it-IT" dirty="0">
                <a:latin typeface="+mj-lt"/>
              </a:rPr>
              <a:t>  	   </a:t>
            </a:r>
            <a:r>
              <a:rPr lang="it-IT" b="1" dirty="0">
                <a:latin typeface="+mj-lt"/>
              </a:rPr>
              <a:t>riguardano investimenti infrastrutturali </a:t>
            </a:r>
            <a:r>
              <a:rPr lang="it-IT" dirty="0">
                <a:latin typeface="+mj-lt"/>
              </a:rPr>
              <a:t>o </a:t>
            </a:r>
            <a:r>
              <a:rPr lang="it-IT" b="1" dirty="0">
                <a:latin typeface="+mj-lt"/>
              </a:rPr>
              <a:t>acquisto di macchinari</a:t>
            </a:r>
          </a:p>
          <a:p>
            <a:pPr algn="just"/>
            <a:r>
              <a:rPr lang="it-IT" dirty="0">
                <a:latin typeface="+mj-lt"/>
              </a:rPr>
              <a:t>	</a:t>
            </a:r>
          </a:p>
          <a:p>
            <a:pPr algn="just"/>
            <a:r>
              <a:rPr lang="it-IT" dirty="0">
                <a:latin typeface="+mj-lt"/>
              </a:rPr>
              <a:t>	È richiesto di esporre in un luogo ben visibile al pubblico – per esempio nell’area di 	ingresso/reception/aula - almeno </a:t>
            </a:r>
            <a:r>
              <a:rPr lang="it-IT" b="1" dirty="0">
                <a:latin typeface="+mj-lt"/>
              </a:rPr>
              <a:t>un poster 	in formato A3 o superiore</a:t>
            </a:r>
            <a:r>
              <a:rPr lang="it-IT" dirty="0">
                <a:latin typeface="+mj-lt"/>
              </a:rPr>
              <a:t>, con breve 	descrizione, obiettivi e risultati del progetto. In alternativa, è possibile esporre un 	</a:t>
            </a:r>
            <a:r>
              <a:rPr lang="it-IT" b="1" dirty="0">
                <a:latin typeface="+mj-lt"/>
              </a:rPr>
              <a:t>display elettronico di dimensioni equivalenti </a:t>
            </a:r>
            <a:r>
              <a:rPr lang="it-IT" dirty="0">
                <a:latin typeface="+mj-lt"/>
              </a:rPr>
              <a:t>con gli stessi contenuti.</a:t>
            </a:r>
          </a:p>
          <a:p>
            <a:endParaRPr lang="it-IT" sz="1200" dirty="0">
              <a:latin typeface="+mj-lt"/>
            </a:endParaRPr>
          </a:p>
        </p:txBody>
      </p:sp>
      <p:cxnSp>
        <p:nvCxnSpPr>
          <p:cNvPr id="3" name="Connettore diritto 2">
            <a:extLst>
              <a:ext uri="{FF2B5EF4-FFF2-40B4-BE49-F238E27FC236}">
                <a16:creationId xmlns:a16="http://schemas.microsoft.com/office/drawing/2014/main" id="{39CC6225-357C-A864-B07B-06ACF93F5EAA}"/>
              </a:ext>
            </a:extLst>
          </p:cNvPr>
          <p:cNvCxnSpPr>
            <a:cxnSpLocks/>
          </p:cNvCxnSpPr>
          <p:nvPr/>
        </p:nvCxnSpPr>
        <p:spPr>
          <a:xfrm>
            <a:off x="646822" y="1004774"/>
            <a:ext cx="7897042"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5488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EE961E6-A1A9-D5D3-7BF2-9E97A063E3E2}"/>
              </a:ext>
            </a:extLst>
          </p:cNvPr>
          <p:cNvSpPr txBox="1"/>
          <p:nvPr/>
        </p:nvSpPr>
        <p:spPr>
          <a:xfrm>
            <a:off x="117678" y="511379"/>
            <a:ext cx="8355436" cy="984885"/>
          </a:xfrm>
          <a:prstGeom prst="rect">
            <a:avLst/>
          </a:prstGeom>
          <a:noFill/>
        </p:spPr>
        <p:txBody>
          <a:bodyPr wrap="square" rtlCol="0">
            <a:spAutoFit/>
          </a:bodyPr>
          <a:lstStyle/>
          <a:p>
            <a:pPr lvl="1"/>
            <a:endParaRPr lang="it-IT" sz="1200" dirty="0">
              <a:solidFill>
                <a:srgbClr val="000000"/>
              </a:solidFill>
              <a:latin typeface="+mj-lt"/>
            </a:endParaRPr>
          </a:p>
          <a:p>
            <a:pPr lvl="1" algn="just"/>
            <a:r>
              <a:rPr lang="it-IT" b="1" dirty="0">
                <a:solidFill>
                  <a:srgbClr val="003399"/>
                </a:solidFill>
                <a:latin typeface="+mj-lt"/>
              </a:rPr>
              <a:t>Poster</a:t>
            </a:r>
            <a:r>
              <a:rPr lang="it-IT" b="1" dirty="0">
                <a:latin typeface="+mj-lt"/>
              </a:rPr>
              <a:t> </a:t>
            </a:r>
            <a:r>
              <a:rPr lang="it-IT" b="1" dirty="0">
                <a:solidFill>
                  <a:srgbClr val="003399"/>
                </a:solidFill>
                <a:latin typeface="+mj-lt"/>
              </a:rPr>
              <a:t>/display</a:t>
            </a:r>
          </a:p>
          <a:p>
            <a:pPr lvl="1" algn="just"/>
            <a:endParaRPr lang="it-IT" sz="1400" b="1" dirty="0">
              <a:solidFill>
                <a:srgbClr val="003399"/>
              </a:solidFill>
              <a:latin typeface="+mj-lt"/>
            </a:endParaRPr>
          </a:p>
          <a:p>
            <a:r>
              <a:rPr lang="it-IT" sz="1200" dirty="0">
                <a:latin typeface="+mj-lt"/>
              </a:rPr>
              <a:t>	</a:t>
            </a:r>
            <a:r>
              <a:rPr lang="it-IT" sz="1400" dirty="0">
                <a:latin typeface="+mj-lt"/>
              </a:rPr>
              <a:t>Si riportano gli elementi principali del cartellone come disponibile nel format:</a:t>
            </a:r>
          </a:p>
        </p:txBody>
      </p:sp>
      <p:cxnSp>
        <p:nvCxnSpPr>
          <p:cNvPr id="3" name="Connettore diritto 2">
            <a:extLst>
              <a:ext uri="{FF2B5EF4-FFF2-40B4-BE49-F238E27FC236}">
                <a16:creationId xmlns:a16="http://schemas.microsoft.com/office/drawing/2014/main" id="{39CC6225-357C-A864-B07B-06ACF93F5EAA}"/>
              </a:ext>
            </a:extLst>
          </p:cNvPr>
          <p:cNvCxnSpPr>
            <a:cxnSpLocks/>
          </p:cNvCxnSpPr>
          <p:nvPr/>
        </p:nvCxnSpPr>
        <p:spPr>
          <a:xfrm>
            <a:off x="670886" y="1004774"/>
            <a:ext cx="7897042"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CasellaDiTesto 9">
            <a:extLst>
              <a:ext uri="{FF2B5EF4-FFF2-40B4-BE49-F238E27FC236}">
                <a16:creationId xmlns:a16="http://schemas.microsoft.com/office/drawing/2014/main" id="{C6FAEE5D-EF3F-CA9D-F0AA-F817FDD57395}"/>
              </a:ext>
            </a:extLst>
          </p:cNvPr>
          <p:cNvSpPr txBox="1"/>
          <p:nvPr/>
        </p:nvSpPr>
        <p:spPr>
          <a:xfrm>
            <a:off x="117678" y="1576890"/>
            <a:ext cx="5262042" cy="2677656"/>
          </a:xfrm>
          <a:prstGeom prst="rect">
            <a:avLst/>
          </a:prstGeom>
          <a:noFill/>
        </p:spPr>
        <p:txBody>
          <a:bodyPr wrap="square">
            <a:spAutoFit/>
          </a:bodyPr>
          <a:lstStyle/>
          <a:p>
            <a:pPr lvl="1"/>
            <a:r>
              <a:rPr lang="it-IT" sz="1400" b="1" dirty="0">
                <a:latin typeface="+mj-lt"/>
              </a:rPr>
              <a:t>Sito internet. </a:t>
            </a:r>
            <a:r>
              <a:rPr lang="it-IT" sz="1400" dirty="0">
                <a:latin typeface="+mj-lt"/>
              </a:rPr>
              <a:t>Il link al sito o sezione di sito permette di fornire ulteriori informazioni sul progetto. È importante assicurarsi che queste siano aggiornate.  </a:t>
            </a:r>
          </a:p>
          <a:p>
            <a:pPr lvl="1"/>
            <a:endParaRPr lang="it-IT" sz="1400" b="1" dirty="0">
              <a:latin typeface="+mj-lt"/>
            </a:endParaRPr>
          </a:p>
          <a:p>
            <a:pPr lvl="1"/>
            <a:r>
              <a:rPr lang="it-IT" sz="1400" b="1" dirty="0">
                <a:latin typeface="+mj-lt"/>
              </a:rPr>
              <a:t>Titolo. </a:t>
            </a:r>
            <a:r>
              <a:rPr lang="it-IT" sz="1400" dirty="0">
                <a:latin typeface="+mj-lt"/>
              </a:rPr>
              <a:t>Deve essere sintetico, significativo e chiaro per il pubblico. Se si utilizzano acronimi, questi ultimi dovranno essere esplicitati nel sottotitolo per essere facilmente comprensibili.</a:t>
            </a:r>
          </a:p>
          <a:p>
            <a:pPr lvl="1"/>
            <a:endParaRPr lang="it-IT" sz="1400" dirty="0">
              <a:latin typeface="+mj-lt"/>
            </a:endParaRPr>
          </a:p>
          <a:p>
            <a:pPr lvl="1"/>
            <a:r>
              <a:rPr lang="it-IT" sz="1400" b="1" dirty="0">
                <a:latin typeface="+mj-lt"/>
              </a:rPr>
              <a:t>Descrizione del progetto</a:t>
            </a:r>
            <a:r>
              <a:rPr lang="it-IT" sz="1400" dirty="0">
                <a:latin typeface="+mj-lt"/>
              </a:rPr>
              <a:t>. Non deve superare i 400 caratteri e si raccomanda l’utilizzo di un linguaggio chiaro e semplice, senza acronimi. Una buona descrizione esplicita gli obiettivi del progetto in modo comprensibile per il pubblico a cui ci si rivolge.</a:t>
            </a:r>
          </a:p>
        </p:txBody>
      </p:sp>
      <p:grpSp>
        <p:nvGrpSpPr>
          <p:cNvPr id="28" name="Gruppo 27">
            <a:extLst>
              <a:ext uri="{FF2B5EF4-FFF2-40B4-BE49-F238E27FC236}">
                <a16:creationId xmlns:a16="http://schemas.microsoft.com/office/drawing/2014/main" id="{00F3898E-742F-0BCB-88F0-189DF8658593}"/>
              </a:ext>
            </a:extLst>
          </p:cNvPr>
          <p:cNvGrpSpPr/>
          <p:nvPr/>
        </p:nvGrpSpPr>
        <p:grpSpPr>
          <a:xfrm>
            <a:off x="5472436" y="1568880"/>
            <a:ext cx="3095492" cy="2569983"/>
            <a:chOff x="5766173" y="1462335"/>
            <a:chExt cx="2614196" cy="1966665"/>
          </a:xfrm>
        </p:grpSpPr>
        <p:pic>
          <p:nvPicPr>
            <p:cNvPr id="17" name="Immagine 16">
              <a:extLst>
                <a:ext uri="{FF2B5EF4-FFF2-40B4-BE49-F238E27FC236}">
                  <a16:creationId xmlns:a16="http://schemas.microsoft.com/office/drawing/2014/main" id="{B9FED6F5-0874-C546-526B-D9D686D02E3B}"/>
                </a:ext>
              </a:extLst>
            </p:cNvPr>
            <p:cNvPicPr>
              <a:picLocks noChangeAspect="1"/>
            </p:cNvPicPr>
            <p:nvPr/>
          </p:nvPicPr>
          <p:blipFill>
            <a:blip r:embed="rId2"/>
            <a:stretch>
              <a:fillRect/>
            </a:stretch>
          </p:blipFill>
          <p:spPr>
            <a:xfrm>
              <a:off x="5766173" y="1462335"/>
              <a:ext cx="2614196" cy="1966665"/>
            </a:xfrm>
            <a:prstGeom prst="rect">
              <a:avLst/>
            </a:prstGeom>
            <a:ln>
              <a:solidFill>
                <a:srgbClr val="003399"/>
              </a:solidFill>
            </a:ln>
          </p:spPr>
        </p:pic>
        <p:sp>
          <p:nvSpPr>
            <p:cNvPr id="13" name="Rettangolo 12">
              <a:extLst>
                <a:ext uri="{FF2B5EF4-FFF2-40B4-BE49-F238E27FC236}">
                  <a16:creationId xmlns:a16="http://schemas.microsoft.com/office/drawing/2014/main" id="{301416B6-CA95-70A0-BB98-095B722F8AE3}"/>
                </a:ext>
              </a:extLst>
            </p:cNvPr>
            <p:cNvSpPr/>
            <p:nvPr/>
          </p:nvSpPr>
          <p:spPr>
            <a:xfrm>
              <a:off x="5841909" y="2103366"/>
              <a:ext cx="671432" cy="9076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Rettangolo 17">
              <a:extLst>
                <a:ext uri="{FF2B5EF4-FFF2-40B4-BE49-F238E27FC236}">
                  <a16:creationId xmlns:a16="http://schemas.microsoft.com/office/drawing/2014/main" id="{A2DCA227-BD49-1D07-C33E-8E95603C9D65}"/>
                </a:ext>
              </a:extLst>
            </p:cNvPr>
            <p:cNvSpPr/>
            <p:nvPr/>
          </p:nvSpPr>
          <p:spPr>
            <a:xfrm>
              <a:off x="6625885" y="1922927"/>
              <a:ext cx="1555500" cy="283105"/>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Rettangolo 20">
              <a:extLst>
                <a:ext uri="{FF2B5EF4-FFF2-40B4-BE49-F238E27FC236}">
                  <a16:creationId xmlns:a16="http://schemas.microsoft.com/office/drawing/2014/main" id="{2C3CE043-93DA-6015-91C2-6D3F2027820D}"/>
                </a:ext>
              </a:extLst>
            </p:cNvPr>
            <p:cNvSpPr/>
            <p:nvPr/>
          </p:nvSpPr>
          <p:spPr>
            <a:xfrm>
              <a:off x="6625885" y="2260697"/>
              <a:ext cx="1555500" cy="48717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2" name="Rettangolo 21">
              <a:extLst>
                <a:ext uri="{FF2B5EF4-FFF2-40B4-BE49-F238E27FC236}">
                  <a16:creationId xmlns:a16="http://schemas.microsoft.com/office/drawing/2014/main" id="{624F88BF-1497-6588-C1C1-B2DDFE630FC6}"/>
                </a:ext>
              </a:extLst>
            </p:cNvPr>
            <p:cNvSpPr/>
            <p:nvPr/>
          </p:nvSpPr>
          <p:spPr>
            <a:xfrm>
              <a:off x="5841909" y="2398536"/>
              <a:ext cx="671432" cy="9076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3" name="Rettangolo 22">
              <a:extLst>
                <a:ext uri="{FF2B5EF4-FFF2-40B4-BE49-F238E27FC236}">
                  <a16:creationId xmlns:a16="http://schemas.microsoft.com/office/drawing/2014/main" id="{C1D1E427-21A8-C2DB-1F84-72F94D27EE70}"/>
                </a:ext>
              </a:extLst>
            </p:cNvPr>
            <p:cNvSpPr/>
            <p:nvPr/>
          </p:nvSpPr>
          <p:spPr>
            <a:xfrm>
              <a:off x="5841909" y="2693706"/>
              <a:ext cx="671432" cy="9076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Rettangolo 23">
              <a:extLst>
                <a:ext uri="{FF2B5EF4-FFF2-40B4-BE49-F238E27FC236}">
                  <a16:creationId xmlns:a16="http://schemas.microsoft.com/office/drawing/2014/main" id="{3016229A-B0ED-6443-4C01-E6138AE1358E}"/>
                </a:ext>
              </a:extLst>
            </p:cNvPr>
            <p:cNvSpPr/>
            <p:nvPr/>
          </p:nvSpPr>
          <p:spPr>
            <a:xfrm>
              <a:off x="7645309" y="3093551"/>
              <a:ext cx="671432" cy="23008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5" name="Rettangolo 24">
              <a:extLst>
                <a:ext uri="{FF2B5EF4-FFF2-40B4-BE49-F238E27FC236}">
                  <a16:creationId xmlns:a16="http://schemas.microsoft.com/office/drawing/2014/main" id="{8893A083-1889-A605-8483-7B99D4026CB3}"/>
                </a:ext>
              </a:extLst>
            </p:cNvPr>
            <p:cNvSpPr/>
            <p:nvPr/>
          </p:nvSpPr>
          <p:spPr>
            <a:xfrm>
              <a:off x="6625885" y="1724171"/>
              <a:ext cx="671432" cy="9076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sp>
        <p:nvSpPr>
          <p:cNvPr id="27" name="CasellaDiTesto 26">
            <a:extLst>
              <a:ext uri="{FF2B5EF4-FFF2-40B4-BE49-F238E27FC236}">
                <a16:creationId xmlns:a16="http://schemas.microsoft.com/office/drawing/2014/main" id="{934E08BC-592B-C36D-BBFA-8CF5041BA770}"/>
              </a:ext>
            </a:extLst>
          </p:cNvPr>
          <p:cNvSpPr txBox="1"/>
          <p:nvPr/>
        </p:nvSpPr>
        <p:spPr>
          <a:xfrm>
            <a:off x="591294" y="4354621"/>
            <a:ext cx="8080801" cy="2215991"/>
          </a:xfrm>
          <a:prstGeom prst="rect">
            <a:avLst/>
          </a:prstGeom>
          <a:noFill/>
        </p:spPr>
        <p:txBody>
          <a:bodyPr wrap="square">
            <a:spAutoFit/>
          </a:bodyPr>
          <a:lstStyle/>
          <a:p>
            <a:r>
              <a:rPr lang="it-IT" sz="1400" b="1" dirty="0">
                <a:latin typeface="+mj-lt"/>
              </a:rPr>
              <a:t>Loghi. </a:t>
            </a:r>
            <a:r>
              <a:rPr lang="it-IT" sz="1400" dirty="0">
                <a:latin typeface="+mj-lt"/>
              </a:rPr>
              <a:t>È possibile aggiungere il logo del beneficiario in basso a destra accanto ai loghi istituzionali. Lo stesso non deve risultare dominante rispetto agli altri; può essere in formato jpg o png e deve avere una risoluzione minima di 254 dpi per garantire un buon risultato in fase di stampa.</a:t>
            </a:r>
          </a:p>
          <a:p>
            <a:endParaRPr lang="it-IT" sz="1400" b="1" dirty="0">
              <a:latin typeface="+mj-lt"/>
            </a:endParaRPr>
          </a:p>
          <a:p>
            <a:r>
              <a:rPr lang="it-IT" sz="1400" b="1" dirty="0">
                <a:latin typeface="+mj-lt"/>
              </a:rPr>
              <a:t>Durata.</a:t>
            </a:r>
            <a:r>
              <a:rPr lang="it-IT" sz="1400" dirty="0">
                <a:latin typeface="+mj-lt"/>
              </a:rPr>
              <a:t> La voce «Durata del progetto» indica l’arco temporale del progetto. Viene indicato mese/anno. </a:t>
            </a:r>
          </a:p>
          <a:p>
            <a:endParaRPr lang="it-IT" sz="1400" b="1" dirty="0">
              <a:latin typeface="+mj-lt"/>
            </a:endParaRPr>
          </a:p>
          <a:p>
            <a:r>
              <a:rPr lang="it-IT" sz="1400" b="1" dirty="0">
                <a:latin typeface="+mj-lt"/>
              </a:rPr>
              <a:t>Contributo finanziario. </a:t>
            </a:r>
            <a:r>
              <a:rPr lang="it-IT" sz="1400" dirty="0">
                <a:latin typeface="+mj-lt"/>
              </a:rPr>
              <a:t>Questa sezione è composta da due campi informativi: «</a:t>
            </a:r>
            <a:r>
              <a:rPr lang="it-IT" sz="1400" i="1" dirty="0">
                <a:latin typeface="+mj-lt"/>
              </a:rPr>
              <a:t>Costo totale»</a:t>
            </a:r>
            <a:r>
              <a:rPr lang="it-IT" sz="1400" dirty="0">
                <a:latin typeface="+mj-lt"/>
              </a:rPr>
              <a:t> e «</a:t>
            </a:r>
            <a:r>
              <a:rPr lang="it-IT" sz="1400" i="1" dirty="0">
                <a:latin typeface="+mj-lt"/>
              </a:rPr>
              <a:t>Contributo FESR</a:t>
            </a:r>
            <a:r>
              <a:rPr lang="it-IT" sz="1400" dirty="0">
                <a:latin typeface="+mj-lt"/>
              </a:rPr>
              <a:t>». Il «</a:t>
            </a:r>
            <a:r>
              <a:rPr lang="it-IT" sz="1400" i="1" dirty="0">
                <a:latin typeface="+mj-lt"/>
              </a:rPr>
              <a:t>Costo totale»</a:t>
            </a:r>
            <a:r>
              <a:rPr lang="it-IT" sz="1400" dirty="0">
                <a:latin typeface="+mj-lt"/>
              </a:rPr>
              <a:t> si riferisce al budget complessivo dell’operazione, compresi i finanziamenti dell’UE e quelli pubblici e privati. «</a:t>
            </a:r>
            <a:r>
              <a:rPr lang="it-IT" sz="1400" i="1" dirty="0">
                <a:latin typeface="+mj-lt"/>
              </a:rPr>
              <a:t>Contributo FESR»</a:t>
            </a:r>
            <a:r>
              <a:rPr lang="it-IT" sz="1400" dirty="0">
                <a:latin typeface="+mj-lt"/>
              </a:rPr>
              <a:t> si riferisce all’importo del sostegno dell’UE sul costo totale. </a:t>
            </a:r>
          </a:p>
          <a:p>
            <a:endParaRPr lang="it-IT" sz="1200" dirty="0">
              <a:latin typeface="+mj-lt"/>
            </a:endParaRPr>
          </a:p>
        </p:txBody>
      </p:sp>
    </p:spTree>
    <p:extLst>
      <p:ext uri="{BB962C8B-B14F-4D97-AF65-F5344CB8AC3E}">
        <p14:creationId xmlns:p14="http://schemas.microsoft.com/office/powerpoint/2010/main" val="4237626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2B49A798-EC92-50AA-506D-1C82A17DD0B2}"/>
              </a:ext>
            </a:extLst>
          </p:cNvPr>
          <p:cNvSpPr txBox="1"/>
          <p:nvPr/>
        </p:nvSpPr>
        <p:spPr>
          <a:xfrm>
            <a:off x="3102615" y="1559819"/>
            <a:ext cx="3326760" cy="1077218"/>
          </a:xfrm>
          <a:prstGeom prst="rect">
            <a:avLst/>
          </a:prstGeom>
          <a:noFill/>
        </p:spPr>
        <p:txBody>
          <a:bodyPr wrap="square" rtlCol="0">
            <a:spAutoFit/>
          </a:bodyPr>
          <a:lstStyle/>
          <a:p>
            <a:r>
              <a:rPr lang="it-IT" sz="3200" b="1" dirty="0">
                <a:solidFill>
                  <a:srgbClr val="003399"/>
                </a:solidFill>
                <a:latin typeface="+mj-lt"/>
              </a:rPr>
              <a:t>TITOLO </a:t>
            </a:r>
          </a:p>
          <a:p>
            <a:r>
              <a:rPr lang="it-IT" sz="3200" b="1" dirty="0">
                <a:solidFill>
                  <a:srgbClr val="003399"/>
                </a:solidFill>
                <a:latin typeface="+mj-lt"/>
              </a:rPr>
              <a:t>PROGETTO</a:t>
            </a:r>
          </a:p>
        </p:txBody>
      </p:sp>
      <p:sp>
        <p:nvSpPr>
          <p:cNvPr id="5" name="CasellaDiTesto 4">
            <a:extLst>
              <a:ext uri="{FF2B5EF4-FFF2-40B4-BE49-F238E27FC236}">
                <a16:creationId xmlns:a16="http://schemas.microsoft.com/office/drawing/2014/main" id="{65C6645C-30C9-D5BC-0601-E1A61E89F46D}"/>
              </a:ext>
            </a:extLst>
          </p:cNvPr>
          <p:cNvSpPr txBox="1"/>
          <p:nvPr/>
        </p:nvSpPr>
        <p:spPr>
          <a:xfrm>
            <a:off x="3102614" y="2764435"/>
            <a:ext cx="5155561" cy="1631216"/>
          </a:xfrm>
          <a:prstGeom prst="rect">
            <a:avLst/>
          </a:prstGeom>
          <a:noFill/>
        </p:spPr>
        <p:txBody>
          <a:bodyPr wrap="square" rtlCol="0">
            <a:spAutoFit/>
          </a:bodyPr>
          <a:lstStyle/>
          <a:p>
            <a:r>
              <a:rPr lang="it-IT" sz="2000" dirty="0">
                <a:solidFill>
                  <a:srgbClr val="5F5F5F"/>
                </a:solidFill>
                <a:latin typeface="Calibri Light" panose="020F0302020204030204" pitchFamily="34" charset="0"/>
                <a:cs typeface="Calibri Light" panose="020F0302020204030204" pitchFamily="34" charset="0"/>
              </a:rPr>
              <a:t>Lorem ipsum dolor sit amet, consectetur adipiscing elit, sed do eiusmod tempor incididunt ut labore et dolore magna aliqua. Accumsan sit amet nulla facilisi morbi tempus. Interdum consectetur libero id faucibus</a:t>
            </a:r>
          </a:p>
        </p:txBody>
      </p:sp>
      <p:pic>
        <p:nvPicPr>
          <p:cNvPr id="6" name="Immagine 5">
            <a:extLst>
              <a:ext uri="{FF2B5EF4-FFF2-40B4-BE49-F238E27FC236}">
                <a16:creationId xmlns:a16="http://schemas.microsoft.com/office/drawing/2014/main" id="{5EFC5C8B-91DC-5DCA-ACB5-587CAB823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445" y="5695597"/>
            <a:ext cx="5227408" cy="652800"/>
          </a:xfrm>
          <a:prstGeom prst="rect">
            <a:avLst/>
          </a:prstGeom>
        </p:spPr>
      </p:pic>
      <p:sp>
        <p:nvSpPr>
          <p:cNvPr id="7" name="Rettangolo 6">
            <a:extLst>
              <a:ext uri="{FF2B5EF4-FFF2-40B4-BE49-F238E27FC236}">
                <a16:creationId xmlns:a16="http://schemas.microsoft.com/office/drawing/2014/main" id="{D77CE5F5-8C17-2BAB-EFF8-0E11F817D0AF}"/>
              </a:ext>
            </a:extLst>
          </p:cNvPr>
          <p:cNvSpPr/>
          <p:nvPr/>
        </p:nvSpPr>
        <p:spPr>
          <a:xfrm>
            <a:off x="0" y="0"/>
            <a:ext cx="9144000" cy="2286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ttangolo 7">
            <a:extLst>
              <a:ext uri="{FF2B5EF4-FFF2-40B4-BE49-F238E27FC236}">
                <a16:creationId xmlns:a16="http://schemas.microsoft.com/office/drawing/2014/main" id="{C2B47BEC-D33D-BB8B-5AD8-5740EE90CDB9}"/>
              </a:ext>
            </a:extLst>
          </p:cNvPr>
          <p:cNvSpPr/>
          <p:nvPr/>
        </p:nvSpPr>
        <p:spPr>
          <a:xfrm>
            <a:off x="0" y="6629400"/>
            <a:ext cx="9144000" cy="228600"/>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A9BEA5E6-D47F-8AF1-92BC-19E25C7765CE}"/>
              </a:ext>
            </a:extLst>
          </p:cNvPr>
          <p:cNvSpPr/>
          <p:nvPr/>
        </p:nvSpPr>
        <p:spPr>
          <a:xfrm>
            <a:off x="6511289" y="5742694"/>
            <a:ext cx="1914525" cy="552450"/>
          </a:xfrm>
          <a:prstGeom prst="rect">
            <a:avLst/>
          </a:prstGeom>
          <a:noFill/>
          <a:ln>
            <a:solidFill>
              <a:schemeClr val="bg1">
                <a:lumMod val="8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solidFill>
                  <a:srgbClr val="003399"/>
                </a:solidFill>
              </a:rPr>
              <a:t>Logo beneficiario</a:t>
            </a:r>
          </a:p>
        </p:txBody>
      </p:sp>
      <p:sp>
        <p:nvSpPr>
          <p:cNvPr id="11" name="CasellaDiTesto 10">
            <a:extLst>
              <a:ext uri="{FF2B5EF4-FFF2-40B4-BE49-F238E27FC236}">
                <a16:creationId xmlns:a16="http://schemas.microsoft.com/office/drawing/2014/main" id="{0DF77D47-EE2D-DAE9-4821-ED197E33AD4B}"/>
              </a:ext>
            </a:extLst>
          </p:cNvPr>
          <p:cNvSpPr txBox="1"/>
          <p:nvPr/>
        </p:nvSpPr>
        <p:spPr>
          <a:xfrm>
            <a:off x="3102614" y="899550"/>
            <a:ext cx="3212461" cy="369332"/>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rgbClr val="00339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it-IT" dirty="0"/>
              <a:t>www.ilsitodelprogetto.it</a:t>
            </a:r>
          </a:p>
        </p:txBody>
      </p:sp>
      <p:sp>
        <p:nvSpPr>
          <p:cNvPr id="12" name="CasellaDiTesto 11">
            <a:extLst>
              <a:ext uri="{FF2B5EF4-FFF2-40B4-BE49-F238E27FC236}">
                <a16:creationId xmlns:a16="http://schemas.microsoft.com/office/drawing/2014/main" id="{317DE94F-AD61-A050-1350-45848617CD6A}"/>
              </a:ext>
            </a:extLst>
          </p:cNvPr>
          <p:cNvSpPr txBox="1"/>
          <p:nvPr/>
        </p:nvSpPr>
        <p:spPr>
          <a:xfrm>
            <a:off x="301445" y="1926709"/>
            <a:ext cx="3212461" cy="6528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rgbClr val="00339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it-IT" dirty="0"/>
              <a:t>Durata del progetto</a:t>
            </a:r>
          </a:p>
          <a:p>
            <a:pPr algn="l"/>
            <a:r>
              <a:rPr lang="it-IT" dirty="0">
                <a:solidFill>
                  <a:srgbClr val="5F5F5F"/>
                </a:solidFill>
              </a:rPr>
              <a:t>mm/anno - mm/anno</a:t>
            </a:r>
          </a:p>
        </p:txBody>
      </p:sp>
      <p:sp>
        <p:nvSpPr>
          <p:cNvPr id="15" name="CasellaDiTesto 14">
            <a:extLst>
              <a:ext uri="{FF2B5EF4-FFF2-40B4-BE49-F238E27FC236}">
                <a16:creationId xmlns:a16="http://schemas.microsoft.com/office/drawing/2014/main" id="{138A3C2A-EBBE-1242-A893-AC0EA8263D97}"/>
              </a:ext>
            </a:extLst>
          </p:cNvPr>
          <p:cNvSpPr txBox="1"/>
          <p:nvPr/>
        </p:nvSpPr>
        <p:spPr>
          <a:xfrm>
            <a:off x="301445" y="2948532"/>
            <a:ext cx="3212461" cy="6528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rgbClr val="00339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it-IT" dirty="0"/>
              <a:t>Costo totale</a:t>
            </a:r>
          </a:p>
          <a:p>
            <a:pPr algn="l"/>
            <a:r>
              <a:rPr lang="it-IT" dirty="0">
                <a:solidFill>
                  <a:srgbClr val="5F5F5F"/>
                </a:solidFill>
              </a:rPr>
              <a:t>€ xxxxxxxx,xx </a:t>
            </a:r>
          </a:p>
        </p:txBody>
      </p:sp>
      <p:sp>
        <p:nvSpPr>
          <p:cNvPr id="16" name="CasellaDiTesto 15">
            <a:extLst>
              <a:ext uri="{FF2B5EF4-FFF2-40B4-BE49-F238E27FC236}">
                <a16:creationId xmlns:a16="http://schemas.microsoft.com/office/drawing/2014/main" id="{3C9B6D8F-7D5E-5A63-3069-40511B37E0AD}"/>
              </a:ext>
            </a:extLst>
          </p:cNvPr>
          <p:cNvSpPr txBox="1"/>
          <p:nvPr/>
        </p:nvSpPr>
        <p:spPr>
          <a:xfrm>
            <a:off x="301445" y="3959848"/>
            <a:ext cx="3212461" cy="652800"/>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rgbClr val="003399"/>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it-IT" dirty="0"/>
              <a:t>Contributo FESR</a:t>
            </a:r>
          </a:p>
          <a:p>
            <a:pPr algn="l"/>
            <a:r>
              <a:rPr lang="it-IT" dirty="0">
                <a:solidFill>
                  <a:srgbClr val="5F5F5F"/>
                </a:solidFill>
              </a:rPr>
              <a:t>€ xxxxxxxx,xx </a:t>
            </a:r>
          </a:p>
        </p:txBody>
      </p:sp>
      <p:sp>
        <p:nvSpPr>
          <p:cNvPr id="19" name="CasellaDiTesto 18">
            <a:extLst>
              <a:ext uri="{FF2B5EF4-FFF2-40B4-BE49-F238E27FC236}">
                <a16:creationId xmlns:a16="http://schemas.microsoft.com/office/drawing/2014/main" id="{56C8B0D1-2E29-6944-6201-4D12186D4D91}"/>
              </a:ext>
            </a:extLst>
          </p:cNvPr>
          <p:cNvSpPr txBox="1"/>
          <p:nvPr/>
        </p:nvSpPr>
        <p:spPr>
          <a:xfrm>
            <a:off x="3102613" y="4762107"/>
            <a:ext cx="5155561" cy="646331"/>
          </a:xfrm>
          <a:prstGeom prst="rect">
            <a:avLst/>
          </a:prstGeom>
          <a:noFill/>
        </p:spPr>
        <p:txBody>
          <a:bodyPr wrap="square" rtlCol="0">
            <a:spAutoFit/>
          </a:bodyPr>
          <a:lstStyle/>
          <a:p>
            <a:r>
              <a:rPr lang="it-IT" dirty="0">
                <a:solidFill>
                  <a:srgbClr val="003399"/>
                </a:solidFill>
                <a:latin typeface="+mj-lt"/>
              </a:rPr>
              <a:t>Progetto cofinanziato dal programma FESR 2021-2027 della Provincia autonoma di Trento </a:t>
            </a:r>
          </a:p>
        </p:txBody>
      </p:sp>
      <p:cxnSp>
        <p:nvCxnSpPr>
          <p:cNvPr id="21" name="Connettore diritto 20">
            <a:extLst>
              <a:ext uri="{FF2B5EF4-FFF2-40B4-BE49-F238E27FC236}">
                <a16:creationId xmlns:a16="http://schemas.microsoft.com/office/drawing/2014/main" id="{DAF5654D-A3D3-3644-F1FD-3BCF6A8AD9A2}"/>
              </a:ext>
            </a:extLst>
          </p:cNvPr>
          <p:cNvCxnSpPr>
            <a:cxnSpLocks/>
          </p:cNvCxnSpPr>
          <p:nvPr/>
        </p:nvCxnSpPr>
        <p:spPr>
          <a:xfrm>
            <a:off x="408602" y="3781933"/>
            <a:ext cx="154719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4" name="Connettore diritto 23">
            <a:extLst>
              <a:ext uri="{FF2B5EF4-FFF2-40B4-BE49-F238E27FC236}">
                <a16:creationId xmlns:a16="http://schemas.microsoft.com/office/drawing/2014/main" id="{5D454534-FFDD-77E1-E54E-5A1F29D105EF}"/>
              </a:ext>
            </a:extLst>
          </p:cNvPr>
          <p:cNvCxnSpPr>
            <a:cxnSpLocks/>
          </p:cNvCxnSpPr>
          <p:nvPr/>
        </p:nvCxnSpPr>
        <p:spPr>
          <a:xfrm>
            <a:off x="408602" y="2787494"/>
            <a:ext cx="154719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0287559"/>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97</TotalTime>
  <Words>458</Words>
  <Application>Microsoft Office PowerPoint</Application>
  <PresentationFormat>Presentazione su schermo (4:3)</PresentationFormat>
  <Paragraphs>41</Paragraphs>
  <Slides>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vt:i4>
      </vt:variant>
    </vt:vector>
  </HeadingPairs>
  <TitlesOfParts>
    <vt:vector size="9" baseType="lpstr">
      <vt:lpstr>Arial</vt:lpstr>
      <vt:lpstr>Calibri</vt:lpstr>
      <vt:lpstr>Calibri Light</vt:lpstr>
      <vt:lpstr>Raleway</vt:lpstr>
      <vt:lpstr>Tema di Office</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POMAROLLI ALICE</dc:creator>
  <cp:lastModifiedBy>VALLE CLAUDIA</cp:lastModifiedBy>
  <cp:revision>6</cp:revision>
  <cp:lastPrinted>2023-06-07T12:05:52Z</cp:lastPrinted>
  <dcterms:created xsi:type="dcterms:W3CDTF">2023-06-07T11:09:17Z</dcterms:created>
  <dcterms:modified xsi:type="dcterms:W3CDTF">2023-06-08T07:25:15Z</dcterms:modified>
</cp:coreProperties>
</file>